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25"/>
  </p:notesMasterIdLst>
  <p:sldIdLst>
    <p:sldId id="352" r:id="rId2"/>
    <p:sldId id="277" r:id="rId3"/>
    <p:sldId id="262" r:id="rId4"/>
    <p:sldId id="263" r:id="rId5"/>
    <p:sldId id="265" r:id="rId6"/>
    <p:sldId id="264" r:id="rId7"/>
    <p:sldId id="266" r:id="rId8"/>
    <p:sldId id="304" r:id="rId9"/>
    <p:sldId id="334" r:id="rId10"/>
    <p:sldId id="337" r:id="rId11"/>
    <p:sldId id="338" r:id="rId12"/>
    <p:sldId id="339" r:id="rId13"/>
    <p:sldId id="340" r:id="rId14"/>
    <p:sldId id="341" r:id="rId15"/>
    <p:sldId id="342" r:id="rId16"/>
    <p:sldId id="343" r:id="rId17"/>
    <p:sldId id="345" r:id="rId18"/>
    <p:sldId id="346" r:id="rId19"/>
    <p:sldId id="349" r:id="rId20"/>
    <p:sldId id="348" r:id="rId21"/>
    <p:sldId id="350" r:id="rId22"/>
    <p:sldId id="347" r:id="rId23"/>
    <p:sldId id="344"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LAUSD" initials="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1D9EE9-E87E-4F1E-A94B-DA6BB977810B}" v="24" dt="2022-08-29T21:57:44.3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11" autoAdjust="0"/>
    <p:restoredTop sz="88745" autoAdjust="0"/>
  </p:normalViewPr>
  <p:slideViewPr>
    <p:cSldViewPr snapToGrid="0">
      <p:cViewPr varScale="1">
        <p:scale>
          <a:sx n="40" d="100"/>
          <a:sy n="40" d="100"/>
        </p:scale>
        <p:origin x="1044"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ntawi, Mohamed" userId="c1542563-9752-416c-8548-170becff5114" providerId="ADAL" clId="{471D9EE9-E87E-4F1E-A94B-DA6BB977810B}"/>
    <pc:docChg chg="undo custSel addSld delSld modSld sldOrd">
      <pc:chgData name="Tantawi, Mohamed" userId="c1542563-9752-416c-8548-170becff5114" providerId="ADAL" clId="{471D9EE9-E87E-4F1E-A94B-DA6BB977810B}" dt="2022-08-29T21:59:33.597" v="960" actId="20577"/>
      <pc:docMkLst>
        <pc:docMk/>
      </pc:docMkLst>
      <pc:sldChg chg="add">
        <pc:chgData name="Tantawi, Mohamed" userId="c1542563-9752-416c-8548-170becff5114" providerId="ADAL" clId="{471D9EE9-E87E-4F1E-A94B-DA6BB977810B}" dt="2022-08-29T21:28:56.631" v="13"/>
        <pc:sldMkLst>
          <pc:docMk/>
          <pc:sldMk cId="2760001178" sldId="262"/>
        </pc:sldMkLst>
      </pc:sldChg>
      <pc:sldChg chg="modSp add mod delCm">
        <pc:chgData name="Tantawi, Mohamed" userId="c1542563-9752-416c-8548-170becff5114" providerId="ADAL" clId="{471D9EE9-E87E-4F1E-A94B-DA6BB977810B}" dt="2022-08-29T21:56:33.785" v="952" actId="20577"/>
        <pc:sldMkLst>
          <pc:docMk/>
          <pc:sldMk cId="324943296" sldId="263"/>
        </pc:sldMkLst>
        <pc:spChg chg="mod">
          <ac:chgData name="Tantawi, Mohamed" userId="c1542563-9752-416c-8548-170becff5114" providerId="ADAL" clId="{471D9EE9-E87E-4F1E-A94B-DA6BB977810B}" dt="2022-08-29T21:56:33.785" v="952" actId="20577"/>
          <ac:spMkLst>
            <pc:docMk/>
            <pc:sldMk cId="324943296" sldId="263"/>
            <ac:spMk id="3" creationId="{00000000-0000-0000-0000-000000000000}"/>
          </ac:spMkLst>
        </pc:spChg>
        <pc:picChg chg="mod">
          <ac:chgData name="Tantawi, Mohamed" userId="c1542563-9752-416c-8548-170becff5114" providerId="ADAL" clId="{471D9EE9-E87E-4F1E-A94B-DA6BB977810B}" dt="2022-08-29T21:41:38.027" v="282" actId="1076"/>
          <ac:picMkLst>
            <pc:docMk/>
            <pc:sldMk cId="324943296" sldId="263"/>
            <ac:picMk id="1026" creationId="{00000000-0000-0000-0000-000000000000}"/>
          </ac:picMkLst>
        </pc:picChg>
      </pc:sldChg>
      <pc:sldChg chg="addSp delSp modSp add mod delCm">
        <pc:chgData name="Tantawi, Mohamed" userId="c1542563-9752-416c-8548-170becff5114" providerId="ADAL" clId="{471D9EE9-E87E-4F1E-A94B-DA6BB977810B}" dt="2022-08-29T21:55:56.074" v="951" actId="113"/>
        <pc:sldMkLst>
          <pc:docMk/>
          <pc:sldMk cId="3645766261" sldId="264"/>
        </pc:sldMkLst>
        <pc:spChg chg="mod">
          <ac:chgData name="Tantawi, Mohamed" userId="c1542563-9752-416c-8548-170becff5114" providerId="ADAL" clId="{471D9EE9-E87E-4F1E-A94B-DA6BB977810B}" dt="2022-08-29T21:55:56.074" v="951" actId="113"/>
          <ac:spMkLst>
            <pc:docMk/>
            <pc:sldMk cId="3645766261" sldId="264"/>
            <ac:spMk id="2" creationId="{00000000-0000-0000-0000-000000000000}"/>
          </ac:spMkLst>
        </pc:spChg>
        <pc:spChg chg="add mod">
          <ac:chgData name="Tantawi, Mohamed" userId="c1542563-9752-416c-8548-170becff5114" providerId="ADAL" clId="{471D9EE9-E87E-4F1E-A94B-DA6BB977810B}" dt="2022-08-29T21:50:11.324" v="877" actId="403"/>
          <ac:spMkLst>
            <pc:docMk/>
            <pc:sldMk cId="3645766261" sldId="264"/>
            <ac:spMk id="3" creationId="{D821C587-923E-BE9D-E7B4-117052C1877C}"/>
          </ac:spMkLst>
        </pc:spChg>
        <pc:spChg chg="del mod">
          <ac:chgData name="Tantawi, Mohamed" userId="c1542563-9752-416c-8548-170becff5114" providerId="ADAL" clId="{471D9EE9-E87E-4F1E-A94B-DA6BB977810B}" dt="2022-08-29T21:49:57.848" v="873" actId="478"/>
          <ac:spMkLst>
            <pc:docMk/>
            <pc:sldMk cId="3645766261" sldId="264"/>
            <ac:spMk id="6" creationId="{FBBEDA37-CFA6-7BA4-4A41-AEE49819A3A3}"/>
          </ac:spMkLst>
        </pc:spChg>
      </pc:sldChg>
      <pc:sldChg chg="modSp add mod modNotesTx">
        <pc:chgData name="Tantawi, Mohamed" userId="c1542563-9752-416c-8548-170becff5114" providerId="ADAL" clId="{471D9EE9-E87E-4F1E-A94B-DA6BB977810B}" dt="2022-08-29T21:57:44.376" v="954" actId="1076"/>
        <pc:sldMkLst>
          <pc:docMk/>
          <pc:sldMk cId="2352929706" sldId="265"/>
        </pc:sldMkLst>
        <pc:spChg chg="mod">
          <ac:chgData name="Tantawi, Mohamed" userId="c1542563-9752-416c-8548-170becff5114" providerId="ADAL" clId="{471D9EE9-E87E-4F1E-A94B-DA6BB977810B}" dt="2022-08-29T21:54:27.248" v="925" actId="14100"/>
          <ac:spMkLst>
            <pc:docMk/>
            <pc:sldMk cId="2352929706" sldId="265"/>
            <ac:spMk id="3" creationId="{00000000-0000-0000-0000-000000000000}"/>
          </ac:spMkLst>
        </pc:spChg>
        <pc:picChg chg="mod">
          <ac:chgData name="Tantawi, Mohamed" userId="c1542563-9752-416c-8548-170becff5114" providerId="ADAL" clId="{471D9EE9-E87E-4F1E-A94B-DA6BB977810B}" dt="2022-08-29T21:57:40.670" v="953" actId="1076"/>
          <ac:picMkLst>
            <pc:docMk/>
            <pc:sldMk cId="2352929706" sldId="265"/>
            <ac:picMk id="1026" creationId="{00000000-0000-0000-0000-000000000000}"/>
          </ac:picMkLst>
        </pc:picChg>
        <pc:picChg chg="mod">
          <ac:chgData name="Tantawi, Mohamed" userId="c1542563-9752-416c-8548-170becff5114" providerId="ADAL" clId="{471D9EE9-E87E-4F1E-A94B-DA6BB977810B}" dt="2022-08-29T21:57:44.376" v="954" actId="1076"/>
          <ac:picMkLst>
            <pc:docMk/>
            <pc:sldMk cId="2352929706" sldId="265"/>
            <ac:picMk id="1027" creationId="{00000000-0000-0000-0000-000000000000}"/>
          </ac:picMkLst>
        </pc:picChg>
        <pc:picChg chg="mod">
          <ac:chgData name="Tantawi, Mohamed" userId="c1542563-9752-416c-8548-170becff5114" providerId="ADAL" clId="{471D9EE9-E87E-4F1E-A94B-DA6BB977810B}" dt="2022-08-29T21:54:37.789" v="928" actId="1076"/>
          <ac:picMkLst>
            <pc:docMk/>
            <pc:sldMk cId="2352929706" sldId="265"/>
            <ac:picMk id="1031" creationId="{00000000-0000-0000-0000-000000000000}"/>
          </ac:picMkLst>
        </pc:picChg>
      </pc:sldChg>
      <pc:sldChg chg="add">
        <pc:chgData name="Tantawi, Mohamed" userId="c1542563-9752-416c-8548-170becff5114" providerId="ADAL" clId="{471D9EE9-E87E-4F1E-A94B-DA6BB977810B}" dt="2022-08-29T21:32:01.367" v="25"/>
        <pc:sldMkLst>
          <pc:docMk/>
          <pc:sldMk cId="118014595" sldId="266"/>
        </pc:sldMkLst>
      </pc:sldChg>
      <pc:sldChg chg="addSp modSp add mod ord">
        <pc:chgData name="Tantawi, Mohamed" userId="c1542563-9752-416c-8548-170becff5114" providerId="ADAL" clId="{471D9EE9-E87E-4F1E-A94B-DA6BB977810B}" dt="2022-08-29T21:59:33.597" v="960" actId="20577"/>
        <pc:sldMkLst>
          <pc:docMk/>
          <pc:sldMk cId="3489361569" sldId="277"/>
        </pc:sldMkLst>
        <pc:spChg chg="add mod">
          <ac:chgData name="Tantawi, Mohamed" userId="c1542563-9752-416c-8548-170becff5114" providerId="ADAL" clId="{471D9EE9-E87E-4F1E-A94B-DA6BB977810B}" dt="2022-08-29T21:52:09.954" v="883" actId="1076"/>
          <ac:spMkLst>
            <pc:docMk/>
            <pc:sldMk cId="3489361569" sldId="277"/>
            <ac:spMk id="2" creationId="{F35FCA4A-0C1C-501A-1049-0ECCCB9AFA07}"/>
          </ac:spMkLst>
        </pc:spChg>
        <pc:spChg chg="add mod">
          <ac:chgData name="Tantawi, Mohamed" userId="c1542563-9752-416c-8548-170becff5114" providerId="ADAL" clId="{471D9EE9-E87E-4F1E-A94B-DA6BB977810B}" dt="2022-08-29T21:59:33.597" v="960" actId="20577"/>
          <ac:spMkLst>
            <pc:docMk/>
            <pc:sldMk cId="3489361569" sldId="277"/>
            <ac:spMk id="3" creationId="{BBA92F77-25E7-C8A2-12CE-BD418EE0F494}"/>
          </ac:spMkLst>
        </pc:spChg>
      </pc:sldChg>
      <pc:sldChg chg="modSp mod ord">
        <pc:chgData name="Tantawi, Mohamed" userId="c1542563-9752-416c-8548-170becff5114" providerId="ADAL" clId="{471D9EE9-E87E-4F1E-A94B-DA6BB977810B}" dt="2022-08-29T21:29:28.723" v="20"/>
        <pc:sldMkLst>
          <pc:docMk/>
          <pc:sldMk cId="1012163300" sldId="304"/>
        </pc:sldMkLst>
        <pc:spChg chg="mod">
          <ac:chgData name="Tantawi, Mohamed" userId="c1542563-9752-416c-8548-170becff5114" providerId="ADAL" clId="{471D9EE9-E87E-4F1E-A94B-DA6BB977810B}" dt="2022-08-29T21:26:53.369" v="0" actId="20577"/>
          <ac:spMkLst>
            <pc:docMk/>
            <pc:sldMk cId="1012163300" sldId="304"/>
            <ac:spMk id="3" creationId="{00000000-0000-0000-0000-000000000000}"/>
          </ac:spMkLst>
        </pc:spChg>
      </pc:sldChg>
      <pc:sldChg chg="modSp mod">
        <pc:chgData name="Tantawi, Mohamed" userId="c1542563-9752-416c-8548-170becff5114" providerId="ADAL" clId="{471D9EE9-E87E-4F1E-A94B-DA6BB977810B}" dt="2022-08-29T21:54:02.400" v="922" actId="403"/>
        <pc:sldMkLst>
          <pc:docMk/>
          <pc:sldMk cId="2368105110" sldId="334"/>
        </pc:sldMkLst>
        <pc:spChg chg="mod">
          <ac:chgData name="Tantawi, Mohamed" userId="c1542563-9752-416c-8548-170becff5114" providerId="ADAL" clId="{471D9EE9-E87E-4F1E-A94B-DA6BB977810B}" dt="2022-08-29T21:54:02.400" v="922" actId="403"/>
          <ac:spMkLst>
            <pc:docMk/>
            <pc:sldMk cId="2368105110" sldId="334"/>
            <ac:spMk id="2" creationId="{FFA40C7F-9212-41A1-8A1F-D6B9B5CB6653}"/>
          </ac:spMkLst>
        </pc:spChg>
      </pc:sldChg>
      <pc:sldChg chg="modSp mod">
        <pc:chgData name="Tantawi, Mohamed" userId="c1542563-9752-416c-8548-170becff5114" providerId="ADAL" clId="{471D9EE9-E87E-4F1E-A94B-DA6BB977810B}" dt="2022-08-29T21:53:53.850" v="918" actId="1076"/>
        <pc:sldMkLst>
          <pc:docMk/>
          <pc:sldMk cId="1857120031" sldId="337"/>
        </pc:sldMkLst>
        <pc:spChg chg="mod">
          <ac:chgData name="Tantawi, Mohamed" userId="c1542563-9752-416c-8548-170becff5114" providerId="ADAL" clId="{471D9EE9-E87E-4F1E-A94B-DA6BB977810B}" dt="2022-08-29T21:53:53.850" v="918" actId="1076"/>
          <ac:spMkLst>
            <pc:docMk/>
            <pc:sldMk cId="1857120031" sldId="337"/>
            <ac:spMk id="2" creationId="{FFA40C7F-9212-41A1-8A1F-D6B9B5CB6653}"/>
          </ac:spMkLst>
        </pc:spChg>
      </pc:sldChg>
      <pc:sldChg chg="modSp mod">
        <pc:chgData name="Tantawi, Mohamed" userId="c1542563-9752-416c-8548-170becff5114" providerId="ADAL" clId="{471D9EE9-E87E-4F1E-A94B-DA6BB977810B}" dt="2022-08-29T21:53:36.123" v="913" actId="403"/>
        <pc:sldMkLst>
          <pc:docMk/>
          <pc:sldMk cId="3802875097" sldId="339"/>
        </pc:sldMkLst>
        <pc:spChg chg="mod">
          <ac:chgData name="Tantawi, Mohamed" userId="c1542563-9752-416c-8548-170becff5114" providerId="ADAL" clId="{471D9EE9-E87E-4F1E-A94B-DA6BB977810B}" dt="2022-08-29T21:53:36.123" v="913" actId="403"/>
          <ac:spMkLst>
            <pc:docMk/>
            <pc:sldMk cId="3802875097" sldId="339"/>
            <ac:spMk id="2" creationId="{FFA40C7F-9212-41A1-8A1F-D6B9B5CB6653}"/>
          </ac:spMkLst>
        </pc:spChg>
      </pc:sldChg>
      <pc:sldChg chg="modSp mod">
        <pc:chgData name="Tantawi, Mohamed" userId="c1542563-9752-416c-8548-170becff5114" providerId="ADAL" clId="{471D9EE9-E87E-4F1E-A94B-DA6BB977810B}" dt="2022-08-29T21:53:26.346" v="909" actId="404"/>
        <pc:sldMkLst>
          <pc:docMk/>
          <pc:sldMk cId="3595456" sldId="341"/>
        </pc:sldMkLst>
        <pc:spChg chg="mod">
          <ac:chgData name="Tantawi, Mohamed" userId="c1542563-9752-416c-8548-170becff5114" providerId="ADAL" clId="{471D9EE9-E87E-4F1E-A94B-DA6BB977810B}" dt="2022-08-29T21:53:26.346" v="909" actId="404"/>
          <ac:spMkLst>
            <pc:docMk/>
            <pc:sldMk cId="3595456" sldId="341"/>
            <ac:spMk id="2" creationId="{FFA40C7F-9212-41A1-8A1F-D6B9B5CB6653}"/>
          </ac:spMkLst>
        </pc:spChg>
      </pc:sldChg>
      <pc:sldChg chg="modSp mod">
        <pc:chgData name="Tantawi, Mohamed" userId="c1542563-9752-416c-8548-170becff5114" providerId="ADAL" clId="{471D9EE9-E87E-4F1E-A94B-DA6BB977810B}" dt="2022-08-29T21:52:43.808" v="895" actId="403"/>
        <pc:sldMkLst>
          <pc:docMk/>
          <pc:sldMk cId="2151967060" sldId="344"/>
        </pc:sldMkLst>
        <pc:spChg chg="mod">
          <ac:chgData name="Tantawi, Mohamed" userId="c1542563-9752-416c-8548-170becff5114" providerId="ADAL" clId="{471D9EE9-E87E-4F1E-A94B-DA6BB977810B}" dt="2022-08-29T21:52:43.808" v="895" actId="403"/>
          <ac:spMkLst>
            <pc:docMk/>
            <pc:sldMk cId="2151967060" sldId="344"/>
            <ac:spMk id="2" creationId="{FFA40C7F-9212-41A1-8A1F-D6B9B5CB6653}"/>
          </ac:spMkLst>
        </pc:spChg>
      </pc:sldChg>
      <pc:sldChg chg="modSp mod">
        <pc:chgData name="Tantawi, Mohamed" userId="c1542563-9752-416c-8548-170becff5114" providerId="ADAL" clId="{471D9EE9-E87E-4F1E-A94B-DA6BB977810B}" dt="2022-08-29T21:53:10.374" v="903" actId="403"/>
        <pc:sldMkLst>
          <pc:docMk/>
          <pc:sldMk cId="200526792" sldId="345"/>
        </pc:sldMkLst>
        <pc:spChg chg="mod">
          <ac:chgData name="Tantawi, Mohamed" userId="c1542563-9752-416c-8548-170becff5114" providerId="ADAL" clId="{471D9EE9-E87E-4F1E-A94B-DA6BB977810B}" dt="2022-08-29T21:53:10.374" v="903" actId="403"/>
          <ac:spMkLst>
            <pc:docMk/>
            <pc:sldMk cId="200526792" sldId="345"/>
            <ac:spMk id="2" creationId="{FFA40C7F-9212-41A1-8A1F-D6B9B5CB6653}"/>
          </ac:spMkLst>
        </pc:spChg>
      </pc:sldChg>
      <pc:sldChg chg="modSp mod">
        <pc:chgData name="Tantawi, Mohamed" userId="c1542563-9752-416c-8548-170becff5114" providerId="ADAL" clId="{471D9EE9-E87E-4F1E-A94B-DA6BB977810B}" dt="2022-08-29T21:52:32.098" v="891" actId="403"/>
        <pc:sldMkLst>
          <pc:docMk/>
          <pc:sldMk cId="4162352007" sldId="347"/>
        </pc:sldMkLst>
        <pc:spChg chg="mod">
          <ac:chgData name="Tantawi, Mohamed" userId="c1542563-9752-416c-8548-170becff5114" providerId="ADAL" clId="{471D9EE9-E87E-4F1E-A94B-DA6BB977810B}" dt="2022-08-29T21:52:32.098" v="891" actId="403"/>
          <ac:spMkLst>
            <pc:docMk/>
            <pc:sldMk cId="4162352007" sldId="347"/>
            <ac:spMk id="2" creationId="{FFA40C7F-9212-41A1-8A1F-D6B9B5CB6653}"/>
          </ac:spMkLst>
        </pc:spChg>
      </pc:sldChg>
      <pc:sldChg chg="modSp mod">
        <pc:chgData name="Tantawi, Mohamed" userId="c1542563-9752-416c-8548-170becff5114" providerId="ADAL" clId="{471D9EE9-E87E-4F1E-A94B-DA6BB977810B}" dt="2022-08-29T21:52:55.332" v="899" actId="403"/>
        <pc:sldMkLst>
          <pc:docMk/>
          <pc:sldMk cId="628086396" sldId="349"/>
        </pc:sldMkLst>
        <pc:spChg chg="mod">
          <ac:chgData name="Tantawi, Mohamed" userId="c1542563-9752-416c-8548-170becff5114" providerId="ADAL" clId="{471D9EE9-E87E-4F1E-A94B-DA6BB977810B}" dt="2022-08-29T21:52:55.332" v="899" actId="403"/>
          <ac:spMkLst>
            <pc:docMk/>
            <pc:sldMk cId="628086396" sldId="349"/>
            <ac:spMk id="2" creationId="{FFA40C7F-9212-41A1-8A1F-D6B9B5CB6653}"/>
          </ac:spMkLst>
        </pc:spChg>
      </pc:sldChg>
      <pc:sldChg chg="modSp mod">
        <pc:chgData name="Tantawi, Mohamed" userId="c1542563-9752-416c-8548-170becff5114" providerId="ADAL" clId="{471D9EE9-E87E-4F1E-A94B-DA6BB977810B}" dt="2022-08-29T21:52:21.393" v="887" actId="403"/>
        <pc:sldMkLst>
          <pc:docMk/>
          <pc:sldMk cId="3585482130" sldId="350"/>
        </pc:sldMkLst>
        <pc:spChg chg="mod">
          <ac:chgData name="Tantawi, Mohamed" userId="c1542563-9752-416c-8548-170becff5114" providerId="ADAL" clId="{471D9EE9-E87E-4F1E-A94B-DA6BB977810B}" dt="2022-08-29T21:52:21.393" v="887" actId="403"/>
          <ac:spMkLst>
            <pc:docMk/>
            <pc:sldMk cId="3585482130" sldId="350"/>
            <ac:spMk id="2" creationId="{FFA40C7F-9212-41A1-8A1F-D6B9B5CB6653}"/>
          </ac:spMkLst>
        </pc:spChg>
      </pc:sldChg>
      <pc:sldChg chg="add del">
        <pc:chgData name="Tantawi, Mohamed" userId="c1542563-9752-416c-8548-170becff5114" providerId="ADAL" clId="{471D9EE9-E87E-4F1E-A94B-DA6BB977810B}" dt="2022-08-29T21:35:42.138" v="227" actId="47"/>
        <pc:sldMkLst>
          <pc:docMk/>
          <pc:sldMk cId="56152451" sldId="351"/>
        </pc:sldMkLst>
      </pc:sldChg>
      <pc:sldChg chg="modSp new mod">
        <pc:chgData name="Tantawi, Mohamed" userId="c1542563-9752-416c-8548-170becff5114" providerId="ADAL" clId="{471D9EE9-E87E-4F1E-A94B-DA6BB977810B}" dt="2022-08-29T21:39:50.056" v="238" actId="113"/>
        <pc:sldMkLst>
          <pc:docMk/>
          <pc:sldMk cId="283915211" sldId="352"/>
        </pc:sldMkLst>
        <pc:spChg chg="mod">
          <ac:chgData name="Tantawi, Mohamed" userId="c1542563-9752-416c-8548-170becff5114" providerId="ADAL" clId="{471D9EE9-E87E-4F1E-A94B-DA6BB977810B}" dt="2022-08-29T21:39:28.800" v="228" actId="20577"/>
          <ac:spMkLst>
            <pc:docMk/>
            <pc:sldMk cId="283915211" sldId="352"/>
            <ac:spMk id="2" creationId="{7FB9F7ED-ABE0-3A82-52EA-81DD8F35F04C}"/>
          </ac:spMkLst>
        </pc:spChg>
        <pc:spChg chg="mod">
          <ac:chgData name="Tantawi, Mohamed" userId="c1542563-9752-416c-8548-170becff5114" providerId="ADAL" clId="{471D9EE9-E87E-4F1E-A94B-DA6BB977810B}" dt="2022-08-29T21:39:50.056" v="238" actId="113"/>
          <ac:spMkLst>
            <pc:docMk/>
            <pc:sldMk cId="283915211" sldId="352"/>
            <ac:spMk id="3" creationId="{AD931672-612E-DFF0-8FDD-1D34080F520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DABEB5-1975-4A97-8BDB-AA8ACC81C176}" type="datetimeFigureOut">
              <a:rPr lang="en-US" smtClean="0"/>
              <a:t>9/1/2022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3B6458-CA97-440C-9DE2-FC192FDD083A}" type="slidenum">
              <a:rPr lang="en-US" smtClean="0"/>
              <a:t>‹#›</a:t>
            </a:fld>
            <a:endParaRPr lang="en-US"/>
          </a:p>
        </p:txBody>
      </p:sp>
    </p:spTree>
    <p:extLst>
      <p:ext uri="{BB962C8B-B14F-4D97-AF65-F5344CB8AC3E}">
        <p14:creationId xmlns:p14="http://schemas.microsoft.com/office/powerpoint/2010/main" val="2413637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0E5080-6673-4CCA-AD54-828DACD9E631}" type="slidenum">
              <a:rPr lang="en-US" smtClean="0"/>
              <a:t>3</a:t>
            </a:fld>
            <a:endParaRPr lang="en-US"/>
          </a:p>
        </p:txBody>
      </p:sp>
    </p:spTree>
    <p:extLst>
      <p:ext uri="{BB962C8B-B14F-4D97-AF65-F5344CB8AC3E}">
        <p14:creationId xmlns:p14="http://schemas.microsoft.com/office/powerpoint/2010/main" val="718857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3B6458-CA97-440C-9DE2-FC192FDD083A}" type="slidenum">
              <a:rPr lang="en-US" smtClean="0"/>
              <a:t>13</a:t>
            </a:fld>
            <a:endParaRPr lang="en-US"/>
          </a:p>
        </p:txBody>
      </p:sp>
    </p:spTree>
    <p:extLst>
      <p:ext uri="{BB962C8B-B14F-4D97-AF65-F5344CB8AC3E}">
        <p14:creationId xmlns:p14="http://schemas.microsoft.com/office/powerpoint/2010/main" val="22119943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3B6458-CA97-440C-9DE2-FC192FDD083A}" type="slidenum">
              <a:rPr lang="en-US" smtClean="0"/>
              <a:t>14</a:t>
            </a:fld>
            <a:endParaRPr lang="en-US"/>
          </a:p>
        </p:txBody>
      </p:sp>
    </p:spTree>
    <p:extLst>
      <p:ext uri="{BB962C8B-B14F-4D97-AF65-F5344CB8AC3E}">
        <p14:creationId xmlns:p14="http://schemas.microsoft.com/office/powerpoint/2010/main" val="147819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3B6458-CA97-440C-9DE2-FC192FDD083A}" type="slidenum">
              <a:rPr lang="en-US" smtClean="0"/>
              <a:t>15</a:t>
            </a:fld>
            <a:endParaRPr lang="en-US"/>
          </a:p>
        </p:txBody>
      </p:sp>
    </p:spTree>
    <p:extLst>
      <p:ext uri="{BB962C8B-B14F-4D97-AF65-F5344CB8AC3E}">
        <p14:creationId xmlns:p14="http://schemas.microsoft.com/office/powerpoint/2010/main" val="25860654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3B6458-CA97-440C-9DE2-FC192FDD083A}" type="slidenum">
              <a:rPr lang="en-US" smtClean="0"/>
              <a:t>16</a:t>
            </a:fld>
            <a:endParaRPr lang="en-US"/>
          </a:p>
        </p:txBody>
      </p:sp>
    </p:spTree>
    <p:extLst>
      <p:ext uri="{BB962C8B-B14F-4D97-AF65-F5344CB8AC3E}">
        <p14:creationId xmlns:p14="http://schemas.microsoft.com/office/powerpoint/2010/main" val="27246433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3B6458-CA97-440C-9DE2-FC192FDD083A}" type="slidenum">
              <a:rPr lang="en-US" smtClean="0"/>
              <a:t>17</a:t>
            </a:fld>
            <a:endParaRPr lang="en-US"/>
          </a:p>
        </p:txBody>
      </p:sp>
    </p:spTree>
    <p:extLst>
      <p:ext uri="{BB962C8B-B14F-4D97-AF65-F5344CB8AC3E}">
        <p14:creationId xmlns:p14="http://schemas.microsoft.com/office/powerpoint/2010/main" val="33906752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3B6458-CA97-440C-9DE2-FC192FDD083A}" type="slidenum">
              <a:rPr lang="en-US" smtClean="0"/>
              <a:t>18</a:t>
            </a:fld>
            <a:endParaRPr lang="en-US"/>
          </a:p>
        </p:txBody>
      </p:sp>
    </p:spTree>
    <p:extLst>
      <p:ext uri="{BB962C8B-B14F-4D97-AF65-F5344CB8AC3E}">
        <p14:creationId xmlns:p14="http://schemas.microsoft.com/office/powerpoint/2010/main" val="4187290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3B6458-CA97-440C-9DE2-FC192FDD083A}" type="slidenum">
              <a:rPr lang="en-US" smtClean="0"/>
              <a:t>19</a:t>
            </a:fld>
            <a:endParaRPr lang="en-US"/>
          </a:p>
        </p:txBody>
      </p:sp>
    </p:spTree>
    <p:extLst>
      <p:ext uri="{BB962C8B-B14F-4D97-AF65-F5344CB8AC3E}">
        <p14:creationId xmlns:p14="http://schemas.microsoft.com/office/powerpoint/2010/main" val="19036809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3B6458-CA97-440C-9DE2-FC192FDD083A}" type="slidenum">
              <a:rPr lang="en-US" smtClean="0"/>
              <a:t>20</a:t>
            </a:fld>
            <a:endParaRPr lang="en-US"/>
          </a:p>
        </p:txBody>
      </p:sp>
    </p:spTree>
    <p:extLst>
      <p:ext uri="{BB962C8B-B14F-4D97-AF65-F5344CB8AC3E}">
        <p14:creationId xmlns:p14="http://schemas.microsoft.com/office/powerpoint/2010/main" val="29269839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3B6458-CA97-440C-9DE2-FC192FDD083A}" type="slidenum">
              <a:rPr lang="en-US" smtClean="0"/>
              <a:t>21</a:t>
            </a:fld>
            <a:endParaRPr lang="en-US"/>
          </a:p>
        </p:txBody>
      </p:sp>
    </p:spTree>
    <p:extLst>
      <p:ext uri="{BB962C8B-B14F-4D97-AF65-F5344CB8AC3E}">
        <p14:creationId xmlns:p14="http://schemas.microsoft.com/office/powerpoint/2010/main" val="24329865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3B6458-CA97-440C-9DE2-FC192FDD083A}" type="slidenum">
              <a:rPr lang="en-US" smtClean="0"/>
              <a:t>22</a:t>
            </a:fld>
            <a:endParaRPr lang="en-US"/>
          </a:p>
        </p:txBody>
      </p:sp>
    </p:spTree>
    <p:extLst>
      <p:ext uri="{BB962C8B-B14F-4D97-AF65-F5344CB8AC3E}">
        <p14:creationId xmlns:p14="http://schemas.microsoft.com/office/powerpoint/2010/main" val="3824629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0E5080-6673-4CCA-AD54-828DACD9E631}" type="slidenum">
              <a:rPr lang="en-US" smtClean="0"/>
              <a:t>4</a:t>
            </a:fld>
            <a:endParaRPr lang="en-US"/>
          </a:p>
        </p:txBody>
      </p:sp>
    </p:spTree>
    <p:extLst>
      <p:ext uri="{BB962C8B-B14F-4D97-AF65-F5344CB8AC3E}">
        <p14:creationId xmlns:p14="http://schemas.microsoft.com/office/powerpoint/2010/main" val="15463217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3B6458-CA97-440C-9DE2-FC192FDD083A}" type="slidenum">
              <a:rPr lang="en-US" smtClean="0"/>
              <a:t>23</a:t>
            </a:fld>
            <a:endParaRPr lang="en-US"/>
          </a:p>
        </p:txBody>
      </p:sp>
    </p:spTree>
    <p:extLst>
      <p:ext uri="{BB962C8B-B14F-4D97-AF65-F5344CB8AC3E}">
        <p14:creationId xmlns:p14="http://schemas.microsoft.com/office/powerpoint/2010/main" val="1529443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0E5080-6673-4CCA-AD54-828DACD9E631}" type="slidenum">
              <a:rPr lang="en-US" smtClean="0"/>
              <a:t>5</a:t>
            </a:fld>
            <a:endParaRPr lang="en-US"/>
          </a:p>
        </p:txBody>
      </p:sp>
    </p:spTree>
    <p:extLst>
      <p:ext uri="{BB962C8B-B14F-4D97-AF65-F5344CB8AC3E}">
        <p14:creationId xmlns:p14="http://schemas.microsoft.com/office/powerpoint/2010/main" val="539271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0E5080-6673-4CCA-AD54-828DACD9E631}" type="slidenum">
              <a:rPr lang="en-US" smtClean="0"/>
              <a:t>6</a:t>
            </a:fld>
            <a:endParaRPr lang="en-US"/>
          </a:p>
        </p:txBody>
      </p:sp>
    </p:spTree>
    <p:extLst>
      <p:ext uri="{BB962C8B-B14F-4D97-AF65-F5344CB8AC3E}">
        <p14:creationId xmlns:p14="http://schemas.microsoft.com/office/powerpoint/2010/main" val="527348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533E96-F078-4B3D-A8F4-F1AF21EBC357}" type="slidenum">
              <a:rPr lang="en-US" smtClean="0"/>
              <a:t>7</a:t>
            </a:fld>
            <a:endParaRPr lang="en-US"/>
          </a:p>
        </p:txBody>
      </p:sp>
    </p:spTree>
    <p:extLst>
      <p:ext uri="{BB962C8B-B14F-4D97-AF65-F5344CB8AC3E}">
        <p14:creationId xmlns:p14="http://schemas.microsoft.com/office/powerpoint/2010/main" val="3725029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3B6458-CA97-440C-9DE2-FC192FDD083A}" type="slidenum">
              <a:rPr lang="en-US" smtClean="0"/>
              <a:t>9</a:t>
            </a:fld>
            <a:endParaRPr lang="en-US"/>
          </a:p>
        </p:txBody>
      </p:sp>
    </p:spTree>
    <p:extLst>
      <p:ext uri="{BB962C8B-B14F-4D97-AF65-F5344CB8AC3E}">
        <p14:creationId xmlns:p14="http://schemas.microsoft.com/office/powerpoint/2010/main" val="1693053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3B6458-CA97-440C-9DE2-FC192FDD083A}" type="slidenum">
              <a:rPr lang="en-US" smtClean="0"/>
              <a:t>10</a:t>
            </a:fld>
            <a:endParaRPr lang="en-US"/>
          </a:p>
        </p:txBody>
      </p:sp>
    </p:spTree>
    <p:extLst>
      <p:ext uri="{BB962C8B-B14F-4D97-AF65-F5344CB8AC3E}">
        <p14:creationId xmlns:p14="http://schemas.microsoft.com/office/powerpoint/2010/main" val="2063361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3B6458-CA97-440C-9DE2-FC192FDD083A}" type="slidenum">
              <a:rPr lang="en-US" smtClean="0"/>
              <a:t>11</a:t>
            </a:fld>
            <a:endParaRPr lang="en-US"/>
          </a:p>
        </p:txBody>
      </p:sp>
    </p:spTree>
    <p:extLst>
      <p:ext uri="{BB962C8B-B14F-4D97-AF65-F5344CB8AC3E}">
        <p14:creationId xmlns:p14="http://schemas.microsoft.com/office/powerpoint/2010/main" val="1291757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3B6458-CA97-440C-9DE2-FC192FDD083A}" type="slidenum">
              <a:rPr lang="en-US" smtClean="0"/>
              <a:t>12</a:t>
            </a:fld>
            <a:endParaRPr lang="en-US"/>
          </a:p>
        </p:txBody>
      </p:sp>
    </p:spTree>
    <p:extLst>
      <p:ext uri="{BB962C8B-B14F-4D97-AF65-F5344CB8AC3E}">
        <p14:creationId xmlns:p14="http://schemas.microsoft.com/office/powerpoint/2010/main" val="16393050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48A87A34-81AB-432B-8DAE-1953F412C126}" type="datetimeFigureOut">
              <a:rPr lang="en-US" smtClean="0"/>
              <a:t>9/1/2022</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6D22F896-40B5-4ADD-8801-0D06FADFA095}"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609600" y="1481330"/>
            <a:ext cx="109728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8A87A34-81AB-432B-8DAE-1953F412C126}" type="datetimeFigureOut">
              <a:rPr lang="en-US" smtClean="0"/>
              <a:t>9/1/2022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41"/>
            <a:ext cx="84328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8A87A34-81AB-432B-8DAE-1953F412C126}" type="datetimeFigureOut">
              <a:rPr lang="en-US" smtClean="0"/>
              <a:t>9/1/2022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8A87A34-81AB-432B-8DAE-1953F412C126}" type="datetimeFigureOut">
              <a:rPr lang="en-US" smtClean="0"/>
              <a:t>9/1/2022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9/1/2022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8A87A34-81AB-432B-8DAE-1953F412C126}" type="datetimeFigureOut">
              <a:rPr lang="en-US" smtClean="0"/>
              <a:t>9/1/2022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48A87A34-81AB-432B-8DAE-1953F412C126}" type="datetimeFigureOut">
              <a:rPr lang="en-US" smtClean="0"/>
              <a:t>9/1/2022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8A87A34-81AB-432B-8DAE-1953F412C126}" type="datetimeFigureOut">
              <a:rPr lang="en-US" smtClean="0"/>
              <a:t>9/1/2022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9/1/2022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p>
            <a:fld id="{48A87A34-81AB-432B-8DAE-1953F412C126}" type="datetimeFigureOut">
              <a:rPr lang="en-US" smtClean="0"/>
              <a:t>9/1/2022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48A87A34-81AB-432B-8DAE-1953F412C126}" type="datetimeFigureOut">
              <a:rPr lang="en-US" smtClean="0"/>
              <a:t>9/1/2022</a:t>
            </a:fld>
            <a:endParaRPr lang="en-US" dirty="0"/>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6D22F896-40B5-4ADD-8801-0D06FADFA095}" type="slidenum">
              <a:rPr lang="en-US" smtClean="0"/>
              <a:t>‹#›</a:t>
            </a:fld>
            <a:endParaRPr lang="en-US" dirty="0"/>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8056" y="5791253"/>
            <a:ext cx="4536419"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48A87A34-81AB-432B-8DAE-1953F412C126}" type="datetimeFigureOut">
              <a:rPr lang="en-US" smtClean="0"/>
              <a:pPr/>
              <a:t>9/1/2022</a:t>
            </a:fld>
            <a:endParaRPr lang="en-US" dirty="0"/>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6D22F896-40B5-4ADD-8801-0D06FADFA09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5.xml.rels><?xml version="1.0" encoding="UTF-8" standalone="yes"?>
<Relationships xmlns="http://schemas.openxmlformats.org/package/2006/relationships"><Relationship Id="rId3" Type="http://schemas.openxmlformats.org/officeDocument/2006/relationships/hyperlink" Target="http://notebook.lausd.net/schoolsearch/selector.jsp"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gif"/><Relationship Id="rId5" Type="http://schemas.openxmlformats.org/officeDocument/2006/relationships/image" Target="../media/image6.wmf"/><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F7ED-ABE0-3A82-52EA-81DD8F35F04C}"/>
              </a:ext>
            </a:extLst>
          </p:cNvPr>
          <p:cNvSpPr>
            <a:spLocks noGrp="1"/>
          </p:cNvSpPr>
          <p:nvPr>
            <p:ph type="ctrTitle"/>
          </p:nvPr>
        </p:nvSpPr>
        <p:spPr/>
        <p:txBody>
          <a:bodyPr/>
          <a:lstStyle/>
          <a:p>
            <a:r>
              <a:rPr lang="en-US" dirty="0"/>
              <a:t>SPSA Evaluation</a:t>
            </a:r>
          </a:p>
        </p:txBody>
      </p:sp>
      <p:sp>
        <p:nvSpPr>
          <p:cNvPr id="3" name="Subtitle 2">
            <a:extLst>
              <a:ext uri="{FF2B5EF4-FFF2-40B4-BE49-F238E27FC236}">
                <a16:creationId xmlns:a16="http://schemas.microsoft.com/office/drawing/2014/main" id="{AD931672-612E-DFF0-8FDD-1D34080F5201}"/>
              </a:ext>
            </a:extLst>
          </p:cNvPr>
          <p:cNvSpPr>
            <a:spLocks noGrp="1"/>
          </p:cNvSpPr>
          <p:nvPr>
            <p:ph type="subTitle" idx="1"/>
          </p:nvPr>
        </p:nvSpPr>
        <p:spPr/>
        <p:txBody>
          <a:bodyPr/>
          <a:lstStyle/>
          <a:p>
            <a:r>
              <a:rPr lang="en-US" b="1" dirty="0"/>
              <a:t>2021-2022</a:t>
            </a:r>
          </a:p>
        </p:txBody>
      </p:sp>
    </p:spTree>
    <p:extLst>
      <p:ext uri="{BB962C8B-B14F-4D97-AF65-F5344CB8AC3E}">
        <p14:creationId xmlns:p14="http://schemas.microsoft.com/office/powerpoint/2010/main" val="283915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FA40C7F-9212-41A1-8A1F-D6B9B5CB6653}"/>
              </a:ext>
            </a:extLst>
          </p:cNvPr>
          <p:cNvSpPr/>
          <p:nvPr/>
        </p:nvSpPr>
        <p:spPr>
          <a:xfrm>
            <a:off x="596000" y="4539917"/>
            <a:ext cx="11137692" cy="1569660"/>
          </a:xfrm>
          <a:prstGeom prst="rect">
            <a:avLst/>
          </a:prstGeom>
        </p:spPr>
        <p:txBody>
          <a:bodyPr wrap="square">
            <a:spAutoFit/>
          </a:bodyPr>
          <a:lstStyle/>
          <a:p>
            <a:pPr marL="342900" indent="-342900">
              <a:buAutoNum type="arabicPeriod"/>
            </a:pPr>
            <a:r>
              <a:rPr lang="en-US" sz="2400" dirty="0"/>
              <a:t>Select each tab with one or more Measurable Implementation Objective(s) and/or Measurable Improvement Objectives.</a:t>
            </a:r>
          </a:p>
          <a:p>
            <a:pPr marL="342900" indent="-342900">
              <a:buAutoNum type="arabicPeriod"/>
            </a:pPr>
            <a:r>
              <a:rPr lang="en-US" sz="2400" dirty="0"/>
              <a:t>For each type of Measurable Objective listed select the appropriate response as, “Yes”, “No”, “N/A”.</a:t>
            </a:r>
          </a:p>
        </p:txBody>
      </p:sp>
      <p:pic>
        <p:nvPicPr>
          <p:cNvPr id="11" name="Picture 10" descr="Graphical user interface, text, application&#10;&#10;Description automatically generated">
            <a:extLst>
              <a:ext uri="{FF2B5EF4-FFF2-40B4-BE49-F238E27FC236}">
                <a16:creationId xmlns:a16="http://schemas.microsoft.com/office/drawing/2014/main" id="{5BF256D7-2D80-47DD-923A-7157CD2B1AA9}"/>
              </a:ext>
            </a:extLst>
          </p:cNvPr>
          <p:cNvPicPr>
            <a:picLocks noChangeAspect="1"/>
          </p:cNvPicPr>
          <p:nvPr/>
        </p:nvPicPr>
        <p:blipFill>
          <a:blip r:embed="rId3"/>
          <a:stretch>
            <a:fillRect/>
          </a:stretch>
        </p:blipFill>
        <p:spPr>
          <a:xfrm>
            <a:off x="596000" y="433137"/>
            <a:ext cx="11000000" cy="4106780"/>
          </a:xfrm>
          <a:prstGeom prst="rect">
            <a:avLst/>
          </a:prstGeom>
        </p:spPr>
      </p:pic>
    </p:spTree>
    <p:extLst>
      <p:ext uri="{BB962C8B-B14F-4D97-AF65-F5344CB8AC3E}">
        <p14:creationId xmlns:p14="http://schemas.microsoft.com/office/powerpoint/2010/main" val="1857120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FA40C7F-9212-41A1-8A1F-D6B9B5CB6653}"/>
              </a:ext>
            </a:extLst>
          </p:cNvPr>
          <p:cNvSpPr/>
          <p:nvPr/>
        </p:nvSpPr>
        <p:spPr>
          <a:xfrm>
            <a:off x="334980" y="4815840"/>
            <a:ext cx="11137692" cy="1169551"/>
          </a:xfrm>
          <a:prstGeom prst="rect">
            <a:avLst/>
          </a:prstGeom>
        </p:spPr>
        <p:txBody>
          <a:bodyPr wrap="square">
            <a:spAutoFit/>
          </a:bodyPr>
          <a:lstStyle/>
          <a:p>
            <a:pPr marL="342900" indent="-342900">
              <a:buAutoNum type="arabicPeriod"/>
            </a:pPr>
            <a:r>
              <a:rPr lang="en-US" sz="1400" dirty="0"/>
              <a:t>If “Yes” is selected.</a:t>
            </a:r>
          </a:p>
          <a:p>
            <a:pPr marL="342900" indent="-342900">
              <a:buAutoNum type="arabicPeriod"/>
            </a:pPr>
            <a:r>
              <a:rPr lang="en-US" sz="1400" dirty="0"/>
              <a:t>Select one or more strategies that contributed to the school’s success from the drop-down list selections.</a:t>
            </a:r>
          </a:p>
          <a:p>
            <a:pPr marL="342900" indent="-342900">
              <a:buAutoNum type="arabicPeriod"/>
            </a:pPr>
            <a:r>
              <a:rPr lang="en-US" sz="1400" dirty="0"/>
              <a:t>Click on the “Add” button.</a:t>
            </a:r>
          </a:p>
          <a:p>
            <a:r>
              <a:rPr lang="en-US" sz="1400" b="1" dirty="0"/>
              <a:t>NOTE: The “Add” button will move to the right as the school adds additional selections, due to long sentences. Use the scroll bar at the bottom of the page to move to the right and locate the “Add” button. Click the “Add” button to display selections.</a:t>
            </a:r>
          </a:p>
        </p:txBody>
      </p:sp>
      <p:pic>
        <p:nvPicPr>
          <p:cNvPr id="7" name="Picture 6" descr="Graphical user interface, text, application&#10;&#10;Description automatically generated">
            <a:extLst>
              <a:ext uri="{FF2B5EF4-FFF2-40B4-BE49-F238E27FC236}">
                <a16:creationId xmlns:a16="http://schemas.microsoft.com/office/drawing/2014/main" id="{87F7CF44-A1FD-4727-8BD7-03D61CB60278}"/>
              </a:ext>
            </a:extLst>
          </p:cNvPr>
          <p:cNvPicPr>
            <a:picLocks noChangeAspect="1"/>
          </p:cNvPicPr>
          <p:nvPr/>
        </p:nvPicPr>
        <p:blipFill>
          <a:blip r:embed="rId3"/>
          <a:stretch>
            <a:fillRect/>
          </a:stretch>
        </p:blipFill>
        <p:spPr>
          <a:xfrm>
            <a:off x="0" y="176464"/>
            <a:ext cx="11472672" cy="4491790"/>
          </a:xfrm>
          <a:prstGeom prst="rect">
            <a:avLst/>
          </a:prstGeom>
        </p:spPr>
      </p:pic>
    </p:spTree>
    <p:extLst>
      <p:ext uri="{BB962C8B-B14F-4D97-AF65-F5344CB8AC3E}">
        <p14:creationId xmlns:p14="http://schemas.microsoft.com/office/powerpoint/2010/main" val="3853442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FA40C7F-9212-41A1-8A1F-D6B9B5CB6653}"/>
              </a:ext>
            </a:extLst>
          </p:cNvPr>
          <p:cNvSpPr/>
          <p:nvPr/>
        </p:nvSpPr>
        <p:spPr>
          <a:xfrm>
            <a:off x="272003" y="4852416"/>
            <a:ext cx="11137692" cy="1046440"/>
          </a:xfrm>
          <a:prstGeom prst="rect">
            <a:avLst/>
          </a:prstGeom>
        </p:spPr>
        <p:txBody>
          <a:bodyPr wrap="square">
            <a:spAutoFit/>
          </a:bodyPr>
          <a:lstStyle/>
          <a:p>
            <a:r>
              <a:rPr lang="en-US" sz="2400" dirty="0"/>
              <a:t>Type in the textbox, “Describe how the strategies used contributed to the school’s success”.</a:t>
            </a:r>
          </a:p>
          <a:p>
            <a:endParaRPr lang="en-US" sz="1400" b="1" dirty="0"/>
          </a:p>
        </p:txBody>
      </p:sp>
      <p:pic>
        <p:nvPicPr>
          <p:cNvPr id="7" name="Picture 6" descr="Graphical user interface, text, application, email&#10;&#10;Description automatically generated">
            <a:extLst>
              <a:ext uri="{FF2B5EF4-FFF2-40B4-BE49-F238E27FC236}">
                <a16:creationId xmlns:a16="http://schemas.microsoft.com/office/drawing/2014/main" id="{07121AE6-7F52-4966-8F4C-64D455CEC6C7}"/>
              </a:ext>
            </a:extLst>
          </p:cNvPr>
          <p:cNvPicPr>
            <a:picLocks noChangeAspect="1"/>
          </p:cNvPicPr>
          <p:nvPr/>
        </p:nvPicPr>
        <p:blipFill>
          <a:blip r:embed="rId3"/>
          <a:stretch>
            <a:fillRect/>
          </a:stretch>
        </p:blipFill>
        <p:spPr>
          <a:xfrm>
            <a:off x="272003" y="441725"/>
            <a:ext cx="10898121" cy="4410691"/>
          </a:xfrm>
          <a:prstGeom prst="rect">
            <a:avLst/>
          </a:prstGeom>
        </p:spPr>
      </p:pic>
      <p:sp>
        <p:nvSpPr>
          <p:cNvPr id="12" name="Arrow: Left 11">
            <a:extLst>
              <a:ext uri="{FF2B5EF4-FFF2-40B4-BE49-F238E27FC236}">
                <a16:creationId xmlns:a16="http://schemas.microsoft.com/office/drawing/2014/main" id="{A2DACE57-EDF6-4D55-A998-8E10E8BF5D31}"/>
              </a:ext>
            </a:extLst>
          </p:cNvPr>
          <p:cNvSpPr/>
          <p:nvPr/>
        </p:nvSpPr>
        <p:spPr>
          <a:xfrm>
            <a:off x="4409886" y="3672592"/>
            <a:ext cx="783044" cy="219456"/>
          </a:xfrm>
          <a:prstGeom prst="lef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2875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FA40C7F-9212-41A1-8A1F-D6B9B5CB6653}"/>
              </a:ext>
            </a:extLst>
          </p:cNvPr>
          <p:cNvSpPr/>
          <p:nvPr/>
        </p:nvSpPr>
        <p:spPr>
          <a:xfrm>
            <a:off x="308579" y="4474464"/>
            <a:ext cx="11137692" cy="1815882"/>
          </a:xfrm>
          <a:prstGeom prst="rect">
            <a:avLst/>
          </a:prstGeom>
        </p:spPr>
        <p:txBody>
          <a:bodyPr wrap="square">
            <a:spAutoFit/>
          </a:bodyPr>
          <a:lstStyle/>
          <a:p>
            <a:pPr marL="342900" indent="-342900">
              <a:buAutoNum type="arabicPeriod"/>
            </a:pPr>
            <a:r>
              <a:rPr lang="en-US" sz="1400" dirty="0"/>
              <a:t>If “No” is selected.</a:t>
            </a:r>
          </a:p>
          <a:p>
            <a:pPr marL="342900" indent="-342900">
              <a:buAutoNum type="arabicPeriod"/>
            </a:pPr>
            <a:r>
              <a:rPr lang="en-US" sz="1400" dirty="0"/>
              <a:t>Select one or more actions that contributed to the school not meeting the Measurable Implementation Objective from the drop-down list selections.</a:t>
            </a:r>
          </a:p>
          <a:p>
            <a:pPr marL="342900" indent="-342900">
              <a:buAutoNum type="arabicPeriod"/>
            </a:pPr>
            <a:r>
              <a:rPr lang="en-US" sz="1400" dirty="0"/>
              <a:t>Click on the “Add” button.</a:t>
            </a:r>
          </a:p>
          <a:p>
            <a:r>
              <a:rPr lang="en-US" sz="1400" b="1" dirty="0"/>
              <a:t>NOTE: The “Add” button will move to the right as the school adds additional selections, due to long sentences. Use the scroll bar at the bottom of the page to move to the right and locate the “Add” button. Click the “Add” button to display selections.</a:t>
            </a:r>
          </a:p>
          <a:p>
            <a:endParaRPr lang="en-US" sz="1400" dirty="0"/>
          </a:p>
          <a:p>
            <a:endParaRPr lang="en-US" sz="1400" b="1" dirty="0"/>
          </a:p>
        </p:txBody>
      </p:sp>
      <p:pic>
        <p:nvPicPr>
          <p:cNvPr id="7" name="Picture 6" descr="Graphical user interface, text, application, Word&#10;&#10;Description automatically generated">
            <a:extLst>
              <a:ext uri="{FF2B5EF4-FFF2-40B4-BE49-F238E27FC236}">
                <a16:creationId xmlns:a16="http://schemas.microsoft.com/office/drawing/2014/main" id="{B2F574F9-BA53-4DF6-AF1D-412080ECB5DD}"/>
              </a:ext>
            </a:extLst>
          </p:cNvPr>
          <p:cNvPicPr>
            <a:picLocks noChangeAspect="1"/>
          </p:cNvPicPr>
          <p:nvPr/>
        </p:nvPicPr>
        <p:blipFill>
          <a:blip r:embed="rId3"/>
          <a:stretch>
            <a:fillRect/>
          </a:stretch>
        </p:blipFill>
        <p:spPr>
          <a:xfrm>
            <a:off x="159289" y="191900"/>
            <a:ext cx="11567489" cy="4155511"/>
          </a:xfrm>
          <a:prstGeom prst="rect">
            <a:avLst/>
          </a:prstGeom>
        </p:spPr>
      </p:pic>
    </p:spTree>
    <p:extLst>
      <p:ext uri="{BB962C8B-B14F-4D97-AF65-F5344CB8AC3E}">
        <p14:creationId xmlns:p14="http://schemas.microsoft.com/office/powerpoint/2010/main" val="440637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FA40C7F-9212-41A1-8A1F-D6B9B5CB6653}"/>
              </a:ext>
            </a:extLst>
          </p:cNvPr>
          <p:cNvSpPr/>
          <p:nvPr/>
        </p:nvSpPr>
        <p:spPr>
          <a:xfrm>
            <a:off x="137891" y="5047488"/>
            <a:ext cx="11137692" cy="1046440"/>
          </a:xfrm>
          <a:prstGeom prst="rect">
            <a:avLst/>
          </a:prstGeom>
        </p:spPr>
        <p:txBody>
          <a:bodyPr wrap="square">
            <a:spAutoFit/>
          </a:bodyPr>
          <a:lstStyle/>
          <a:p>
            <a:r>
              <a:rPr lang="en-US" sz="2400" dirty="0"/>
              <a:t>Type in the textbox, “Describe what the school intends to do differently (next Steps, new strategies, etc.)”.</a:t>
            </a:r>
          </a:p>
          <a:p>
            <a:endParaRPr lang="en-US" sz="1400" b="1" dirty="0"/>
          </a:p>
        </p:txBody>
      </p:sp>
      <p:pic>
        <p:nvPicPr>
          <p:cNvPr id="4" name="Picture 3" descr="Graphical user interface, text, application, email&#10;&#10;Description automatically generated">
            <a:extLst>
              <a:ext uri="{FF2B5EF4-FFF2-40B4-BE49-F238E27FC236}">
                <a16:creationId xmlns:a16="http://schemas.microsoft.com/office/drawing/2014/main" id="{0457F1C4-907A-4EFB-B597-E7A926697088}"/>
              </a:ext>
            </a:extLst>
          </p:cNvPr>
          <p:cNvPicPr>
            <a:picLocks noChangeAspect="1"/>
          </p:cNvPicPr>
          <p:nvPr/>
        </p:nvPicPr>
        <p:blipFill>
          <a:blip r:embed="rId3"/>
          <a:stretch>
            <a:fillRect/>
          </a:stretch>
        </p:blipFill>
        <p:spPr>
          <a:xfrm>
            <a:off x="137891" y="108284"/>
            <a:ext cx="10631384" cy="4496427"/>
          </a:xfrm>
          <a:prstGeom prst="rect">
            <a:avLst/>
          </a:prstGeom>
        </p:spPr>
      </p:pic>
      <p:sp>
        <p:nvSpPr>
          <p:cNvPr id="14" name="Arrow: Left 13">
            <a:extLst>
              <a:ext uri="{FF2B5EF4-FFF2-40B4-BE49-F238E27FC236}">
                <a16:creationId xmlns:a16="http://schemas.microsoft.com/office/drawing/2014/main" id="{64194739-D204-43C4-B5AF-ED4B94FDEF74}"/>
              </a:ext>
            </a:extLst>
          </p:cNvPr>
          <p:cNvSpPr/>
          <p:nvPr/>
        </p:nvSpPr>
        <p:spPr>
          <a:xfrm>
            <a:off x="4670539" y="3740216"/>
            <a:ext cx="783044" cy="219456"/>
          </a:xfrm>
          <a:prstGeom prst="lef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5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FA40C7F-9212-41A1-8A1F-D6B9B5CB6653}"/>
              </a:ext>
            </a:extLst>
          </p:cNvPr>
          <p:cNvSpPr/>
          <p:nvPr/>
        </p:nvSpPr>
        <p:spPr>
          <a:xfrm>
            <a:off x="137891" y="4822899"/>
            <a:ext cx="11137692" cy="1384995"/>
          </a:xfrm>
          <a:prstGeom prst="rect">
            <a:avLst/>
          </a:prstGeom>
        </p:spPr>
        <p:txBody>
          <a:bodyPr wrap="square">
            <a:spAutoFit/>
          </a:bodyPr>
          <a:lstStyle/>
          <a:p>
            <a:pPr marL="342900" indent="-342900">
              <a:buAutoNum type="arabicPeriod"/>
            </a:pPr>
            <a:r>
              <a:rPr lang="en-US" sz="1400" dirty="0"/>
              <a:t>If “N/A” is selected.</a:t>
            </a:r>
          </a:p>
          <a:p>
            <a:pPr marL="342900" indent="-342900">
              <a:buFontTx/>
              <a:buAutoNum type="arabicPeriod"/>
            </a:pPr>
            <a:r>
              <a:rPr lang="en-US" sz="1400" dirty="0"/>
              <a:t>Type in the textbox, “Explain why the school is unable to indicate whether it met the Measurable Implementation Objective”.</a:t>
            </a:r>
          </a:p>
          <a:p>
            <a:pPr marL="342900" indent="-342900">
              <a:buAutoNum type="arabicPeriod"/>
            </a:pPr>
            <a:r>
              <a:rPr lang="en-US" sz="1400" dirty="0"/>
              <a:t>Type in the textbox, “Describe the results of other assessments the school used to determine whether the school is on track to meet the Measurable Implementation Objective”.</a:t>
            </a:r>
          </a:p>
          <a:p>
            <a:endParaRPr lang="en-US" sz="1400" b="1" dirty="0"/>
          </a:p>
        </p:txBody>
      </p:sp>
      <p:pic>
        <p:nvPicPr>
          <p:cNvPr id="5" name="Picture 4" descr="Graphical user interface, text, application, email&#10;&#10;Description automatically generated">
            <a:extLst>
              <a:ext uri="{FF2B5EF4-FFF2-40B4-BE49-F238E27FC236}">
                <a16:creationId xmlns:a16="http://schemas.microsoft.com/office/drawing/2014/main" id="{1402A18D-AB85-42FD-A143-B9F241F31FA1}"/>
              </a:ext>
            </a:extLst>
          </p:cNvPr>
          <p:cNvPicPr>
            <a:picLocks noChangeAspect="1"/>
          </p:cNvPicPr>
          <p:nvPr/>
        </p:nvPicPr>
        <p:blipFill>
          <a:blip r:embed="rId3"/>
          <a:stretch>
            <a:fillRect/>
          </a:stretch>
        </p:blipFill>
        <p:spPr>
          <a:xfrm>
            <a:off x="0" y="121739"/>
            <a:ext cx="11630526" cy="4562556"/>
          </a:xfrm>
          <a:prstGeom prst="rect">
            <a:avLst/>
          </a:prstGeom>
        </p:spPr>
      </p:pic>
    </p:spTree>
    <p:extLst>
      <p:ext uri="{BB962C8B-B14F-4D97-AF65-F5344CB8AC3E}">
        <p14:creationId xmlns:p14="http://schemas.microsoft.com/office/powerpoint/2010/main" val="2420211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FA40C7F-9212-41A1-8A1F-D6B9B5CB6653}"/>
              </a:ext>
            </a:extLst>
          </p:cNvPr>
          <p:cNvSpPr/>
          <p:nvPr/>
        </p:nvSpPr>
        <p:spPr>
          <a:xfrm>
            <a:off x="167490" y="4559808"/>
            <a:ext cx="11137692" cy="1384995"/>
          </a:xfrm>
          <a:prstGeom prst="rect">
            <a:avLst/>
          </a:prstGeom>
        </p:spPr>
        <p:txBody>
          <a:bodyPr wrap="square">
            <a:spAutoFit/>
          </a:bodyPr>
          <a:lstStyle/>
          <a:p>
            <a:pPr marL="342900" indent="-342900">
              <a:buAutoNum type="arabicPeriod"/>
            </a:pPr>
            <a:r>
              <a:rPr lang="en-US" sz="1400" dirty="0"/>
              <a:t>If “Yes” is selected.</a:t>
            </a:r>
          </a:p>
          <a:p>
            <a:pPr marL="342900" indent="-342900">
              <a:buAutoNum type="arabicPeriod"/>
            </a:pPr>
            <a:r>
              <a:rPr lang="en-US" sz="1400" dirty="0"/>
              <a:t>Select one or more strategies that contributed to the school’s success from the drop-down list selections.</a:t>
            </a:r>
          </a:p>
          <a:p>
            <a:pPr marL="342900" indent="-342900">
              <a:buAutoNum type="arabicPeriod"/>
            </a:pPr>
            <a:r>
              <a:rPr lang="en-US" sz="1400" dirty="0"/>
              <a:t>Click on the “Add” button.</a:t>
            </a:r>
          </a:p>
          <a:p>
            <a:r>
              <a:rPr lang="en-US" sz="1400" b="1" dirty="0"/>
              <a:t>NOTE: The “Add” button will move to the right as the school adds additional selections, due to long sentences. Use the scroll bar at the bottom of the page to move to the right and locate the “Add” button. Click the “Add” button to display selections.</a:t>
            </a:r>
          </a:p>
          <a:p>
            <a:endParaRPr lang="en-US" sz="1400" b="1" dirty="0"/>
          </a:p>
        </p:txBody>
      </p:sp>
      <p:pic>
        <p:nvPicPr>
          <p:cNvPr id="9" name="Picture 8" descr="Graphical user interface, text, application, email&#10;&#10;Description automatically generated">
            <a:extLst>
              <a:ext uri="{FF2B5EF4-FFF2-40B4-BE49-F238E27FC236}">
                <a16:creationId xmlns:a16="http://schemas.microsoft.com/office/drawing/2014/main" id="{E862846D-A178-4495-8962-CBBD63837F3A}"/>
              </a:ext>
            </a:extLst>
          </p:cNvPr>
          <p:cNvPicPr>
            <a:picLocks noChangeAspect="1"/>
          </p:cNvPicPr>
          <p:nvPr/>
        </p:nvPicPr>
        <p:blipFill>
          <a:blip r:embed="rId3"/>
          <a:stretch>
            <a:fillRect/>
          </a:stretch>
        </p:blipFill>
        <p:spPr>
          <a:xfrm>
            <a:off x="167490" y="7110"/>
            <a:ext cx="11269648" cy="4244048"/>
          </a:xfrm>
          <a:prstGeom prst="rect">
            <a:avLst/>
          </a:prstGeom>
        </p:spPr>
      </p:pic>
    </p:spTree>
    <p:extLst>
      <p:ext uri="{BB962C8B-B14F-4D97-AF65-F5344CB8AC3E}">
        <p14:creationId xmlns:p14="http://schemas.microsoft.com/office/powerpoint/2010/main" val="22207638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FA40C7F-9212-41A1-8A1F-D6B9B5CB6653}"/>
              </a:ext>
            </a:extLst>
          </p:cNvPr>
          <p:cNvSpPr/>
          <p:nvPr/>
        </p:nvSpPr>
        <p:spPr>
          <a:xfrm>
            <a:off x="177676" y="5006361"/>
            <a:ext cx="11137692" cy="1046440"/>
          </a:xfrm>
          <a:prstGeom prst="rect">
            <a:avLst/>
          </a:prstGeom>
        </p:spPr>
        <p:txBody>
          <a:bodyPr wrap="square">
            <a:spAutoFit/>
          </a:bodyPr>
          <a:lstStyle/>
          <a:p>
            <a:r>
              <a:rPr lang="en-US" sz="2400" dirty="0"/>
              <a:t>Type in the textbox, “Describe how the strategies used contributed to the school’s success”.</a:t>
            </a:r>
          </a:p>
          <a:p>
            <a:endParaRPr lang="en-US" sz="1400" b="1" dirty="0"/>
          </a:p>
        </p:txBody>
      </p:sp>
      <p:pic>
        <p:nvPicPr>
          <p:cNvPr id="6" name="Picture 5" descr="Graphical user interface, text, application, email&#10;&#10;Description automatically generated">
            <a:extLst>
              <a:ext uri="{FF2B5EF4-FFF2-40B4-BE49-F238E27FC236}">
                <a16:creationId xmlns:a16="http://schemas.microsoft.com/office/drawing/2014/main" id="{96E8B181-1581-44C7-A793-CBC2C3B928D1}"/>
              </a:ext>
            </a:extLst>
          </p:cNvPr>
          <p:cNvPicPr>
            <a:picLocks noChangeAspect="1"/>
          </p:cNvPicPr>
          <p:nvPr/>
        </p:nvPicPr>
        <p:blipFill>
          <a:blip r:embed="rId3"/>
          <a:stretch>
            <a:fillRect/>
          </a:stretch>
        </p:blipFill>
        <p:spPr>
          <a:xfrm>
            <a:off x="177676" y="153004"/>
            <a:ext cx="10898121" cy="4725059"/>
          </a:xfrm>
          <a:prstGeom prst="rect">
            <a:avLst/>
          </a:prstGeom>
        </p:spPr>
      </p:pic>
      <p:sp>
        <p:nvSpPr>
          <p:cNvPr id="8" name="Arrow: Left 7">
            <a:extLst>
              <a:ext uri="{FF2B5EF4-FFF2-40B4-BE49-F238E27FC236}">
                <a16:creationId xmlns:a16="http://schemas.microsoft.com/office/drawing/2014/main" id="{B238AA77-20BB-461E-BB96-72F25CE559DF}"/>
              </a:ext>
            </a:extLst>
          </p:cNvPr>
          <p:cNvSpPr/>
          <p:nvPr/>
        </p:nvSpPr>
        <p:spPr>
          <a:xfrm flipV="1">
            <a:off x="4153881" y="4000645"/>
            <a:ext cx="783044" cy="211275"/>
          </a:xfrm>
          <a:prstGeom prst="lef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5267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FA40C7F-9212-41A1-8A1F-D6B9B5CB6653}"/>
              </a:ext>
            </a:extLst>
          </p:cNvPr>
          <p:cNvSpPr/>
          <p:nvPr/>
        </p:nvSpPr>
        <p:spPr>
          <a:xfrm>
            <a:off x="129550" y="4271050"/>
            <a:ext cx="11137692" cy="1600438"/>
          </a:xfrm>
          <a:prstGeom prst="rect">
            <a:avLst/>
          </a:prstGeom>
        </p:spPr>
        <p:txBody>
          <a:bodyPr wrap="square">
            <a:spAutoFit/>
          </a:bodyPr>
          <a:lstStyle/>
          <a:p>
            <a:pPr marL="342900" indent="-342900">
              <a:buAutoNum type="arabicPeriod"/>
            </a:pPr>
            <a:r>
              <a:rPr lang="en-US" sz="1400" dirty="0"/>
              <a:t>If “No” is selected.</a:t>
            </a:r>
          </a:p>
          <a:p>
            <a:pPr marL="342900" indent="-342900">
              <a:buAutoNum type="arabicPeriod"/>
            </a:pPr>
            <a:r>
              <a:rPr lang="en-US" sz="1400" dirty="0"/>
              <a:t>Select one or more actions that contributed to the school not meeting the Measurable Improvement Objective from the drop-down list selections.</a:t>
            </a:r>
          </a:p>
          <a:p>
            <a:pPr marL="342900" indent="-342900">
              <a:buAutoNum type="arabicPeriod"/>
            </a:pPr>
            <a:r>
              <a:rPr lang="en-US" sz="1400" dirty="0"/>
              <a:t>Click on the “Add” button.</a:t>
            </a:r>
          </a:p>
          <a:p>
            <a:r>
              <a:rPr lang="en-US" sz="1400" b="1" dirty="0"/>
              <a:t>NOTE: The “Add” button will move to the right as the school adds additional selections, due to long sentences. Use the scroll bar at the bottom of the page to move to the right and locate the “Add” button. Click the “Add” button to display selections.</a:t>
            </a:r>
          </a:p>
          <a:p>
            <a:endParaRPr lang="en-US" sz="1400" b="1" dirty="0"/>
          </a:p>
        </p:txBody>
      </p:sp>
      <p:pic>
        <p:nvPicPr>
          <p:cNvPr id="6" name="Picture 5" descr="Graphical user interface, text, application&#10;&#10;Description automatically generated">
            <a:extLst>
              <a:ext uri="{FF2B5EF4-FFF2-40B4-BE49-F238E27FC236}">
                <a16:creationId xmlns:a16="http://schemas.microsoft.com/office/drawing/2014/main" id="{F3C62D3F-93A9-4035-825F-1D5F8D0747E8}"/>
              </a:ext>
            </a:extLst>
          </p:cNvPr>
          <p:cNvPicPr>
            <a:picLocks noChangeAspect="1"/>
          </p:cNvPicPr>
          <p:nvPr/>
        </p:nvPicPr>
        <p:blipFill>
          <a:blip r:embed="rId3"/>
          <a:stretch>
            <a:fillRect/>
          </a:stretch>
        </p:blipFill>
        <p:spPr>
          <a:xfrm>
            <a:off x="129550" y="237355"/>
            <a:ext cx="11564964" cy="3848637"/>
          </a:xfrm>
          <a:prstGeom prst="rect">
            <a:avLst/>
          </a:prstGeom>
        </p:spPr>
      </p:pic>
    </p:spTree>
    <p:extLst>
      <p:ext uri="{BB962C8B-B14F-4D97-AF65-F5344CB8AC3E}">
        <p14:creationId xmlns:p14="http://schemas.microsoft.com/office/powerpoint/2010/main" val="3465627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FA40C7F-9212-41A1-8A1F-D6B9B5CB6653}"/>
              </a:ext>
            </a:extLst>
          </p:cNvPr>
          <p:cNvSpPr/>
          <p:nvPr/>
        </p:nvSpPr>
        <p:spPr>
          <a:xfrm>
            <a:off x="129550" y="4271050"/>
            <a:ext cx="11137692" cy="1415772"/>
          </a:xfrm>
          <a:prstGeom prst="rect">
            <a:avLst/>
          </a:prstGeom>
        </p:spPr>
        <p:txBody>
          <a:bodyPr wrap="square">
            <a:spAutoFit/>
          </a:bodyPr>
          <a:lstStyle/>
          <a:p>
            <a:pPr marL="342900" indent="-342900">
              <a:buAutoNum type="arabicPeriod"/>
            </a:pPr>
            <a:r>
              <a:rPr lang="en-US" sz="2400" dirty="0"/>
              <a:t>If “No” is selected.</a:t>
            </a:r>
          </a:p>
          <a:p>
            <a:r>
              <a:rPr lang="en-US" sz="2400" dirty="0"/>
              <a:t>Type in the textbox, “Describe what the school intends to do differently (next Steps, new strategies, etc.)”.</a:t>
            </a:r>
          </a:p>
          <a:p>
            <a:endParaRPr lang="en-US" sz="1400" b="1" dirty="0"/>
          </a:p>
        </p:txBody>
      </p:sp>
      <p:pic>
        <p:nvPicPr>
          <p:cNvPr id="8" name="Picture 7" descr="Graphical user interface, text, application, email&#10;&#10;Description automatically generated">
            <a:extLst>
              <a:ext uri="{FF2B5EF4-FFF2-40B4-BE49-F238E27FC236}">
                <a16:creationId xmlns:a16="http://schemas.microsoft.com/office/drawing/2014/main" id="{B7C48F85-D6D7-4D31-A5BF-A03572D86E5D}"/>
              </a:ext>
            </a:extLst>
          </p:cNvPr>
          <p:cNvPicPr>
            <a:picLocks noChangeAspect="1"/>
          </p:cNvPicPr>
          <p:nvPr/>
        </p:nvPicPr>
        <p:blipFill>
          <a:blip r:embed="rId3"/>
          <a:stretch>
            <a:fillRect/>
          </a:stretch>
        </p:blipFill>
        <p:spPr>
          <a:xfrm>
            <a:off x="170623" y="189719"/>
            <a:ext cx="11850754" cy="3910888"/>
          </a:xfrm>
          <a:prstGeom prst="rect">
            <a:avLst/>
          </a:prstGeom>
        </p:spPr>
      </p:pic>
      <p:sp>
        <p:nvSpPr>
          <p:cNvPr id="6" name="Arrow: Left 5">
            <a:extLst>
              <a:ext uri="{FF2B5EF4-FFF2-40B4-BE49-F238E27FC236}">
                <a16:creationId xmlns:a16="http://schemas.microsoft.com/office/drawing/2014/main" id="{0A8B2C60-F1A7-469A-81A7-A2A6DB3D18A2}"/>
              </a:ext>
            </a:extLst>
          </p:cNvPr>
          <p:cNvSpPr/>
          <p:nvPr/>
        </p:nvSpPr>
        <p:spPr>
          <a:xfrm>
            <a:off x="4915352" y="3299220"/>
            <a:ext cx="783044" cy="219456"/>
          </a:xfrm>
          <a:prstGeom prst="lef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8086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35FCA4A-0C1C-501A-1049-0ECCCB9AFA07}"/>
              </a:ext>
            </a:extLst>
          </p:cNvPr>
          <p:cNvSpPr txBox="1"/>
          <p:nvPr/>
        </p:nvSpPr>
        <p:spPr>
          <a:xfrm>
            <a:off x="428624" y="571500"/>
            <a:ext cx="11153775" cy="646331"/>
          </a:xfrm>
          <a:prstGeom prst="rect">
            <a:avLst/>
          </a:prstGeom>
          <a:noFill/>
        </p:spPr>
        <p:txBody>
          <a:bodyPr wrap="square" rtlCol="0">
            <a:spAutoFit/>
          </a:bodyPr>
          <a:lstStyle/>
          <a:p>
            <a:r>
              <a:rPr lang="en-US" sz="3600" dirty="0"/>
              <a:t>Objectives</a:t>
            </a:r>
          </a:p>
        </p:txBody>
      </p:sp>
      <p:sp>
        <p:nvSpPr>
          <p:cNvPr id="3" name="TextBox 2">
            <a:extLst>
              <a:ext uri="{FF2B5EF4-FFF2-40B4-BE49-F238E27FC236}">
                <a16:creationId xmlns:a16="http://schemas.microsoft.com/office/drawing/2014/main" id="{BBA92F77-25E7-C8A2-12CE-BD418EE0F494}"/>
              </a:ext>
            </a:extLst>
          </p:cNvPr>
          <p:cNvSpPr txBox="1"/>
          <p:nvPr/>
        </p:nvSpPr>
        <p:spPr>
          <a:xfrm>
            <a:off x="428624" y="1295400"/>
            <a:ext cx="11515726" cy="1077218"/>
          </a:xfrm>
          <a:prstGeom prst="rect">
            <a:avLst/>
          </a:prstGeom>
          <a:noFill/>
        </p:spPr>
        <p:txBody>
          <a:bodyPr wrap="square" rtlCol="0">
            <a:spAutoFit/>
          </a:bodyPr>
          <a:lstStyle/>
          <a:p>
            <a:pPr marL="514350" indent="-514350">
              <a:buFont typeface="+mj-lt"/>
              <a:buAutoNum type="arabicPeriod"/>
            </a:pPr>
            <a:r>
              <a:rPr lang="en-US" sz="3200" dirty="0"/>
              <a:t>Understand </a:t>
            </a:r>
            <a:r>
              <a:rPr lang="en-US" sz="3200" u="sng" dirty="0"/>
              <a:t>Why</a:t>
            </a:r>
            <a:r>
              <a:rPr lang="en-US" sz="3200" dirty="0"/>
              <a:t> the SPSA Evaluation is Required</a:t>
            </a:r>
          </a:p>
          <a:p>
            <a:pPr marL="514350" indent="-514350">
              <a:buFont typeface="+mj-lt"/>
              <a:buAutoNum type="arabicPeriod"/>
            </a:pPr>
            <a:r>
              <a:rPr lang="en-US" sz="3200" dirty="0"/>
              <a:t>Learn </a:t>
            </a:r>
            <a:r>
              <a:rPr lang="en-US" sz="3200" u="sng" dirty="0"/>
              <a:t>How</a:t>
            </a:r>
            <a:r>
              <a:rPr lang="en-US" sz="3200" dirty="0"/>
              <a:t> to Complete the 21-22 SPSA Evaluation</a:t>
            </a:r>
          </a:p>
        </p:txBody>
      </p:sp>
    </p:spTree>
    <p:extLst>
      <p:ext uri="{BB962C8B-B14F-4D97-AF65-F5344CB8AC3E}">
        <p14:creationId xmlns:p14="http://schemas.microsoft.com/office/powerpoint/2010/main" val="34893615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FA40C7F-9212-41A1-8A1F-D6B9B5CB6653}"/>
              </a:ext>
            </a:extLst>
          </p:cNvPr>
          <p:cNvSpPr/>
          <p:nvPr/>
        </p:nvSpPr>
        <p:spPr>
          <a:xfrm>
            <a:off x="113507" y="4832524"/>
            <a:ext cx="11137692" cy="1169551"/>
          </a:xfrm>
          <a:prstGeom prst="rect">
            <a:avLst/>
          </a:prstGeom>
        </p:spPr>
        <p:txBody>
          <a:bodyPr wrap="square">
            <a:spAutoFit/>
          </a:bodyPr>
          <a:lstStyle/>
          <a:p>
            <a:pPr marL="342900" indent="-342900">
              <a:buAutoNum type="arabicPeriod"/>
            </a:pPr>
            <a:r>
              <a:rPr lang="en-US" sz="1400" dirty="0"/>
              <a:t>If “N/A” is selected.</a:t>
            </a:r>
          </a:p>
          <a:p>
            <a:pPr marL="342900" indent="-342900">
              <a:buFontTx/>
              <a:buAutoNum type="arabicPeriod"/>
            </a:pPr>
            <a:r>
              <a:rPr lang="en-US" sz="1400" dirty="0"/>
              <a:t>Type in the textbox, “Explain why the school is unable to indicate whether it met the Measurable Improvement Objective”.</a:t>
            </a:r>
          </a:p>
          <a:p>
            <a:pPr marL="342900" indent="-342900">
              <a:buAutoNum type="arabicPeriod"/>
            </a:pPr>
            <a:r>
              <a:rPr lang="en-US" sz="1400" dirty="0"/>
              <a:t>Type in the textbox, “Describe the results of other assessments the school used to determine whether the school is on track to meet the Measurable Improvement Objective”.</a:t>
            </a:r>
          </a:p>
          <a:p>
            <a:endParaRPr lang="en-US" sz="1400" b="1" dirty="0"/>
          </a:p>
        </p:txBody>
      </p:sp>
      <p:pic>
        <p:nvPicPr>
          <p:cNvPr id="4" name="Picture 3" descr="Graphical user interface, text, application, email&#10;&#10;Description automatically generated">
            <a:extLst>
              <a:ext uri="{FF2B5EF4-FFF2-40B4-BE49-F238E27FC236}">
                <a16:creationId xmlns:a16="http://schemas.microsoft.com/office/drawing/2014/main" id="{395997D3-ED6F-427A-828D-959ED66BB9AB}"/>
              </a:ext>
            </a:extLst>
          </p:cNvPr>
          <p:cNvPicPr>
            <a:picLocks noChangeAspect="1"/>
          </p:cNvPicPr>
          <p:nvPr/>
        </p:nvPicPr>
        <p:blipFill>
          <a:blip r:embed="rId3"/>
          <a:stretch>
            <a:fillRect/>
          </a:stretch>
        </p:blipFill>
        <p:spPr>
          <a:xfrm>
            <a:off x="96253" y="183675"/>
            <a:ext cx="11631648" cy="4648849"/>
          </a:xfrm>
          <a:prstGeom prst="rect">
            <a:avLst/>
          </a:prstGeom>
        </p:spPr>
      </p:pic>
    </p:spTree>
    <p:extLst>
      <p:ext uri="{BB962C8B-B14F-4D97-AF65-F5344CB8AC3E}">
        <p14:creationId xmlns:p14="http://schemas.microsoft.com/office/powerpoint/2010/main" val="12020897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FA40C7F-9212-41A1-8A1F-D6B9B5CB6653}"/>
              </a:ext>
            </a:extLst>
          </p:cNvPr>
          <p:cNvSpPr/>
          <p:nvPr/>
        </p:nvSpPr>
        <p:spPr>
          <a:xfrm>
            <a:off x="433136" y="4387517"/>
            <a:ext cx="10705767" cy="1046440"/>
          </a:xfrm>
          <a:prstGeom prst="rect">
            <a:avLst/>
          </a:prstGeom>
        </p:spPr>
        <p:txBody>
          <a:bodyPr wrap="square">
            <a:spAutoFit/>
          </a:bodyPr>
          <a:lstStyle/>
          <a:p>
            <a:r>
              <a:rPr lang="en-US" sz="2400" dirty="0"/>
              <a:t>After the last Measurable Improvement is listed type in the textbox, “What implications do these results have for next year’s SPSA Plan?”</a:t>
            </a:r>
          </a:p>
          <a:p>
            <a:endParaRPr lang="en-US" sz="1400" b="1" dirty="0"/>
          </a:p>
        </p:txBody>
      </p:sp>
      <p:pic>
        <p:nvPicPr>
          <p:cNvPr id="5" name="Picture 4">
            <a:extLst>
              <a:ext uri="{FF2B5EF4-FFF2-40B4-BE49-F238E27FC236}">
                <a16:creationId xmlns:a16="http://schemas.microsoft.com/office/drawing/2014/main" id="{A58FDC5D-1F62-4D33-B8F4-BDDF2508ABBA}"/>
              </a:ext>
            </a:extLst>
          </p:cNvPr>
          <p:cNvPicPr>
            <a:picLocks noChangeAspect="1"/>
          </p:cNvPicPr>
          <p:nvPr/>
        </p:nvPicPr>
        <p:blipFill>
          <a:blip r:embed="rId3"/>
          <a:stretch>
            <a:fillRect/>
          </a:stretch>
        </p:blipFill>
        <p:spPr>
          <a:xfrm>
            <a:off x="633400" y="1353230"/>
            <a:ext cx="9810011" cy="1614559"/>
          </a:xfrm>
          <a:prstGeom prst="rect">
            <a:avLst/>
          </a:prstGeom>
        </p:spPr>
      </p:pic>
      <p:sp>
        <p:nvSpPr>
          <p:cNvPr id="6" name="Arrow: Left 5">
            <a:extLst>
              <a:ext uri="{FF2B5EF4-FFF2-40B4-BE49-F238E27FC236}">
                <a16:creationId xmlns:a16="http://schemas.microsoft.com/office/drawing/2014/main" id="{36FD7949-CCBF-41D1-A58B-4815DCCA3D98}"/>
              </a:ext>
            </a:extLst>
          </p:cNvPr>
          <p:cNvSpPr/>
          <p:nvPr/>
        </p:nvSpPr>
        <p:spPr>
          <a:xfrm>
            <a:off x="5538405" y="1413388"/>
            <a:ext cx="783044" cy="219456"/>
          </a:xfrm>
          <a:prstGeom prst="lef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54821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FA40C7F-9212-41A1-8A1F-D6B9B5CB6653}"/>
              </a:ext>
            </a:extLst>
          </p:cNvPr>
          <p:cNvSpPr/>
          <p:nvPr/>
        </p:nvSpPr>
        <p:spPr>
          <a:xfrm>
            <a:off x="113507" y="4255008"/>
            <a:ext cx="11137692" cy="677108"/>
          </a:xfrm>
          <a:prstGeom prst="rect">
            <a:avLst/>
          </a:prstGeom>
        </p:spPr>
        <p:txBody>
          <a:bodyPr wrap="square">
            <a:spAutoFit/>
          </a:bodyPr>
          <a:lstStyle/>
          <a:p>
            <a:r>
              <a:rPr lang="en-US" sz="2400" dirty="0"/>
              <a:t>To save changes, click on the “Save” button. </a:t>
            </a:r>
          </a:p>
          <a:p>
            <a:endParaRPr lang="en-US" sz="1400" b="1" dirty="0"/>
          </a:p>
        </p:txBody>
      </p:sp>
      <p:pic>
        <p:nvPicPr>
          <p:cNvPr id="4" name="Picture 3" descr="Graphical user interface, text, application, email&#10;&#10;Description automatically generated">
            <a:extLst>
              <a:ext uri="{FF2B5EF4-FFF2-40B4-BE49-F238E27FC236}">
                <a16:creationId xmlns:a16="http://schemas.microsoft.com/office/drawing/2014/main" id="{CA46CD8A-1BC2-4CD4-939C-D56D0038925C}"/>
              </a:ext>
            </a:extLst>
          </p:cNvPr>
          <p:cNvPicPr>
            <a:picLocks noChangeAspect="1"/>
          </p:cNvPicPr>
          <p:nvPr/>
        </p:nvPicPr>
        <p:blipFill>
          <a:blip r:embed="rId3"/>
          <a:stretch>
            <a:fillRect/>
          </a:stretch>
        </p:blipFill>
        <p:spPr>
          <a:xfrm>
            <a:off x="499574" y="490733"/>
            <a:ext cx="4938058" cy="3075264"/>
          </a:xfrm>
          <a:prstGeom prst="rect">
            <a:avLst/>
          </a:prstGeom>
        </p:spPr>
      </p:pic>
      <p:sp>
        <p:nvSpPr>
          <p:cNvPr id="6" name="Arrow: Right 5">
            <a:extLst>
              <a:ext uri="{FF2B5EF4-FFF2-40B4-BE49-F238E27FC236}">
                <a16:creationId xmlns:a16="http://schemas.microsoft.com/office/drawing/2014/main" id="{9948F3EF-B047-4669-9A58-CD852B6476AD}"/>
              </a:ext>
            </a:extLst>
          </p:cNvPr>
          <p:cNvSpPr/>
          <p:nvPr/>
        </p:nvSpPr>
        <p:spPr>
          <a:xfrm rot="10081523">
            <a:off x="1341918" y="2535197"/>
            <a:ext cx="814670" cy="333947"/>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23520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FA40C7F-9212-41A1-8A1F-D6B9B5CB6653}"/>
              </a:ext>
            </a:extLst>
          </p:cNvPr>
          <p:cNvSpPr/>
          <p:nvPr/>
        </p:nvSpPr>
        <p:spPr>
          <a:xfrm>
            <a:off x="113507" y="4255008"/>
            <a:ext cx="11137692" cy="1785104"/>
          </a:xfrm>
          <a:prstGeom prst="rect">
            <a:avLst/>
          </a:prstGeom>
        </p:spPr>
        <p:txBody>
          <a:bodyPr wrap="square">
            <a:spAutoFit/>
          </a:bodyPr>
          <a:lstStyle/>
          <a:p>
            <a:r>
              <a:rPr lang="en-US" sz="2400" dirty="0"/>
              <a:t>When the school has completed all the Goal tabs and the Evidence-Based Interventions tab in the SPSA Evaluation, click on the “Submit Evaluation” button to receive the green checkmark on the SPSA Evaluation left-navigation menu tab.</a:t>
            </a:r>
          </a:p>
          <a:p>
            <a:endParaRPr lang="en-US" sz="1400" b="1" dirty="0"/>
          </a:p>
        </p:txBody>
      </p:sp>
      <p:pic>
        <p:nvPicPr>
          <p:cNvPr id="5" name="Picture 4" descr="Graphical user interface, text, application, email&#10;&#10;Description automatically generated">
            <a:extLst>
              <a:ext uri="{FF2B5EF4-FFF2-40B4-BE49-F238E27FC236}">
                <a16:creationId xmlns:a16="http://schemas.microsoft.com/office/drawing/2014/main" id="{FCB2DBA6-A8CC-4AC6-9BEC-7630965B4D8C}"/>
              </a:ext>
            </a:extLst>
          </p:cNvPr>
          <p:cNvPicPr>
            <a:picLocks noChangeAspect="1"/>
          </p:cNvPicPr>
          <p:nvPr/>
        </p:nvPicPr>
        <p:blipFill>
          <a:blip r:embed="rId3"/>
          <a:stretch>
            <a:fillRect/>
          </a:stretch>
        </p:blipFill>
        <p:spPr>
          <a:xfrm>
            <a:off x="439575" y="393196"/>
            <a:ext cx="4815177" cy="3088355"/>
          </a:xfrm>
          <a:prstGeom prst="rect">
            <a:avLst/>
          </a:prstGeom>
        </p:spPr>
      </p:pic>
      <p:sp>
        <p:nvSpPr>
          <p:cNvPr id="6" name="Arrow: Right 5">
            <a:extLst>
              <a:ext uri="{FF2B5EF4-FFF2-40B4-BE49-F238E27FC236}">
                <a16:creationId xmlns:a16="http://schemas.microsoft.com/office/drawing/2014/main" id="{9948F3EF-B047-4669-9A58-CD852B6476AD}"/>
              </a:ext>
            </a:extLst>
          </p:cNvPr>
          <p:cNvSpPr/>
          <p:nvPr/>
        </p:nvSpPr>
        <p:spPr>
          <a:xfrm rot="10081523">
            <a:off x="3024413" y="2364508"/>
            <a:ext cx="814670" cy="333947"/>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1967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Annual Review</a:t>
            </a:r>
          </a:p>
        </p:txBody>
      </p:sp>
      <p:sp>
        <p:nvSpPr>
          <p:cNvPr id="3" name="Content Placeholder 2"/>
          <p:cNvSpPr>
            <a:spLocks noGrp="1"/>
          </p:cNvSpPr>
          <p:nvPr>
            <p:ph idx="1"/>
          </p:nvPr>
        </p:nvSpPr>
        <p:spPr>
          <a:xfrm>
            <a:off x="618286" y="2052322"/>
            <a:ext cx="9902569" cy="4318981"/>
          </a:xfrm>
        </p:spPr>
        <p:txBody>
          <a:bodyPr>
            <a:normAutofit/>
          </a:bodyPr>
          <a:lstStyle/>
          <a:p>
            <a:r>
              <a:rPr lang="en-US" sz="2400" dirty="0"/>
              <a:t>Per Education Code 64001 the SSC must evaluate the SPSA annually </a:t>
            </a:r>
          </a:p>
          <a:p>
            <a:r>
              <a:rPr lang="en-US" sz="2400" dirty="0"/>
              <a:t>Review is an integral part of Federal Program Monitoring review</a:t>
            </a:r>
          </a:p>
          <a:p>
            <a:r>
              <a:rPr lang="en-US" sz="2400" dirty="0"/>
              <a:t>The evaluation provides data to inform and guide future plans/modifications</a:t>
            </a:r>
          </a:p>
          <a:p>
            <a:r>
              <a:rPr lang="en-US" sz="2400" dirty="0"/>
              <a:t>Evaluating the plan ensures that SPSA has been implemented</a:t>
            </a:r>
          </a:p>
          <a:p>
            <a:r>
              <a:rPr lang="en-US" sz="2400" dirty="0"/>
              <a:t>Evaluating the plan helps assess if implementation of strategies led to positive effects</a:t>
            </a:r>
          </a:p>
          <a:p>
            <a:pPr marL="0" indent="0">
              <a:buNone/>
            </a:pPr>
            <a:endParaRPr lang="en-US" dirty="0"/>
          </a:p>
          <a:p>
            <a:pPr marL="0" indent="0">
              <a:buNone/>
            </a:pPr>
            <a:endParaRPr lang="en-US" dirty="0"/>
          </a:p>
        </p:txBody>
      </p:sp>
      <p:pic>
        <p:nvPicPr>
          <p:cNvPr id="2053" name="Picture 5" descr="C:\Documents and Settings\gac0313\Local Settings\Temporary Internet Files\Content.IE5\OZQHW6AN\MC90024038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19669" y="486699"/>
            <a:ext cx="2484487"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0001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299" y="1"/>
            <a:ext cx="9905999" cy="1126095"/>
          </a:xfrm>
        </p:spPr>
        <p:txBody>
          <a:bodyPr/>
          <a:lstStyle/>
          <a:p>
            <a:pPr algn="l"/>
            <a:r>
              <a:rPr lang="en-US" dirty="0"/>
              <a:t>Evidence of Evaluation </a:t>
            </a:r>
          </a:p>
        </p:txBody>
      </p:sp>
      <p:sp>
        <p:nvSpPr>
          <p:cNvPr id="3" name="Content Placeholder 2"/>
          <p:cNvSpPr>
            <a:spLocks noGrp="1"/>
          </p:cNvSpPr>
          <p:nvPr>
            <p:ph idx="1"/>
          </p:nvPr>
        </p:nvSpPr>
        <p:spPr>
          <a:xfrm>
            <a:off x="148299" y="1847850"/>
            <a:ext cx="10986426" cy="3093481"/>
          </a:xfrm>
        </p:spPr>
        <p:txBody>
          <a:bodyPr>
            <a:normAutofit fontScale="25000" lnSpcReduction="20000"/>
          </a:bodyPr>
          <a:lstStyle/>
          <a:p>
            <a:r>
              <a:rPr lang="en-US" sz="9600" dirty="0"/>
              <a:t>Schools must keep copies of:</a:t>
            </a:r>
          </a:p>
          <a:p>
            <a:pPr lvl="1"/>
            <a:r>
              <a:rPr lang="en-US" sz="9600" dirty="0"/>
              <a:t>SSC and ELAC</a:t>
            </a:r>
          </a:p>
          <a:p>
            <a:pPr lvl="2"/>
            <a:r>
              <a:rPr lang="en-US" sz="9600" dirty="0"/>
              <a:t>Agendas</a:t>
            </a:r>
          </a:p>
          <a:p>
            <a:pPr lvl="2"/>
            <a:r>
              <a:rPr lang="en-US" sz="9600" dirty="0"/>
              <a:t>Minutes</a:t>
            </a:r>
          </a:p>
          <a:p>
            <a:pPr lvl="2"/>
            <a:r>
              <a:rPr lang="en-US" sz="9600" dirty="0"/>
              <a:t>Sign-ins (Zoom Usage Reports)</a:t>
            </a:r>
          </a:p>
          <a:p>
            <a:pPr marL="914377" lvl="1" indent="-549261">
              <a:buNone/>
            </a:pPr>
            <a:r>
              <a:rPr lang="en-US" sz="9600" dirty="0"/>
              <a:t>	</a:t>
            </a:r>
            <a:r>
              <a:rPr lang="en-US" sz="9600" i="1" dirty="0"/>
              <a:t>(Proof that review and recommendations were made during the completing of the evaluation.)</a:t>
            </a:r>
          </a:p>
          <a:p>
            <a:pPr lvl="1"/>
            <a:r>
              <a:rPr lang="en-US" sz="9600" dirty="0"/>
              <a:t>Copies of documentation for other stakeholder groups if they were part of the evaluation process.</a:t>
            </a:r>
          </a:p>
          <a:p>
            <a:pPr lvl="1"/>
            <a:r>
              <a:rPr lang="en-US" sz="9600" dirty="0"/>
              <a:t>Keep copies of items shared during the meeting (i.e., power points, data summary sheets, needs assessments, SARC, etc.).</a:t>
            </a:r>
          </a:p>
          <a:p>
            <a:pPr lvl="1"/>
            <a:r>
              <a:rPr lang="en-US" sz="9600" dirty="0"/>
              <a:t>Completed evaluation on the SPSA platform by October 31, 2022.</a:t>
            </a:r>
          </a:p>
          <a:p>
            <a:pPr lvl="1"/>
            <a:endParaRPr lang="en-US" dirty="0"/>
          </a:p>
        </p:txBody>
      </p:sp>
      <p:pic>
        <p:nvPicPr>
          <p:cNvPr id="1026" name="Picture 2" descr="C:\Documents and Settings\gac0313\Local Settings\Temporary Internet Files\Content.IE5\DMVU5Q0S\MC900432636[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0700" y="340473"/>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Documents and Settings\gac0313\Local Settings\Temporary Internet Files\Content.IE5\6ZO7JSPW\MC90025090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52875" y="409292"/>
            <a:ext cx="2172832" cy="2000816"/>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9197277" y="133349"/>
            <a:ext cx="2628900" cy="2438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cxnSpLocks/>
          </p:cNvCxnSpPr>
          <p:nvPr/>
        </p:nvCxnSpPr>
        <p:spPr>
          <a:xfrm flipH="1">
            <a:off x="9576609" y="547595"/>
            <a:ext cx="1870235" cy="166220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94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2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286" y="609600"/>
            <a:ext cx="10429127" cy="1905000"/>
          </a:xfrm>
        </p:spPr>
        <p:txBody>
          <a:bodyPr>
            <a:normAutofit fontScale="90000"/>
          </a:bodyPr>
          <a:lstStyle/>
          <a:p>
            <a:r>
              <a:rPr lang="en-US" sz="4800" dirty="0"/>
              <a:t>Beginning Steps</a:t>
            </a:r>
            <a:r>
              <a:rPr lang="en-US" dirty="0"/>
              <a:t/>
            </a:r>
            <a:br>
              <a:rPr lang="en-US" dirty="0"/>
            </a:br>
            <a:r>
              <a:rPr lang="en-US" dirty="0"/>
              <a:t/>
            </a:r>
            <a:br>
              <a:rPr lang="en-US" dirty="0"/>
            </a:br>
            <a:r>
              <a:rPr lang="en-US" dirty="0"/>
              <a:t/>
            </a:r>
            <a:br>
              <a:rPr lang="en-US" dirty="0"/>
            </a:br>
            <a:endParaRPr lang="en-US" dirty="0"/>
          </a:p>
        </p:txBody>
      </p:sp>
      <p:sp>
        <p:nvSpPr>
          <p:cNvPr id="3" name="Content Placeholder 2"/>
          <p:cNvSpPr>
            <a:spLocks noGrp="1"/>
          </p:cNvSpPr>
          <p:nvPr>
            <p:ph idx="1"/>
          </p:nvPr>
        </p:nvSpPr>
        <p:spPr>
          <a:xfrm>
            <a:off x="618285" y="1897626"/>
            <a:ext cx="5918047" cy="4473677"/>
          </a:xfrm>
        </p:spPr>
        <p:txBody>
          <a:bodyPr>
            <a:noAutofit/>
          </a:bodyPr>
          <a:lstStyle/>
          <a:p>
            <a:r>
              <a:rPr lang="en-US" sz="2400" dirty="0"/>
              <a:t>Gather Data </a:t>
            </a:r>
          </a:p>
          <a:p>
            <a:r>
              <a:rPr lang="en-US" sz="2400" dirty="0"/>
              <a:t>Allocate time to review data (keep documentation)</a:t>
            </a:r>
          </a:p>
          <a:p>
            <a:r>
              <a:rPr lang="en-US" sz="2400" dirty="0"/>
              <a:t>Review expenditures for 2021-22 using categorical resources</a:t>
            </a:r>
          </a:p>
        </p:txBody>
      </p:sp>
      <p:pic>
        <p:nvPicPr>
          <p:cNvPr id="1026" name="Picture 2">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118" t="8620" r="9530" b="19906"/>
          <a:stretch/>
        </p:blipFill>
        <p:spPr bwMode="auto">
          <a:xfrm>
            <a:off x="4787604" y="1023696"/>
            <a:ext cx="2079347" cy="1291803"/>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C:\Documents and Settings\gac0313\Local Settings\Temporary Internet Files\Content.IE5\RC9ABLK2\MC900326744[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75851" y="1706896"/>
            <a:ext cx="1387475" cy="1824037"/>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Documents and Settings\gac0313\Local Settings\Temporary Internet Files\Content.IE5\K88ZK8VU\MM900356801[1].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145589" y="3581401"/>
            <a:ext cx="15240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2929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500" fill="hold"/>
                                        <p:tgtEl>
                                          <p:spTgt spid="1026"/>
                                        </p:tgtEl>
                                        <p:attrNameLst>
                                          <p:attrName>ppt_w</p:attrName>
                                        </p:attrNameLst>
                                      </p:cBhvr>
                                      <p:tavLst>
                                        <p:tav tm="0">
                                          <p:val>
                                            <p:fltVal val="0"/>
                                          </p:val>
                                        </p:tav>
                                        <p:tav tm="100000">
                                          <p:val>
                                            <p:strVal val="#ppt_w"/>
                                          </p:val>
                                        </p:tav>
                                      </p:tavLst>
                                    </p:anim>
                                    <p:anim calcmode="lin" valueType="num">
                                      <p:cBhvr>
                                        <p:cTn id="13" dur="500" fill="hold"/>
                                        <p:tgtEl>
                                          <p:spTgt spid="1026"/>
                                        </p:tgtEl>
                                        <p:attrNameLst>
                                          <p:attrName>ppt_h</p:attrName>
                                        </p:attrNameLst>
                                      </p:cBhvr>
                                      <p:tavLst>
                                        <p:tav tm="0">
                                          <p:val>
                                            <p:fltVal val="0"/>
                                          </p:val>
                                        </p:tav>
                                        <p:tav tm="100000">
                                          <p:val>
                                            <p:strVal val="#ppt_h"/>
                                          </p:val>
                                        </p:tav>
                                      </p:tavLst>
                                    </p:anim>
                                    <p:animEffect transition="in" filter="fade">
                                      <p:cBhvr>
                                        <p:cTn id="14" dur="5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par>
                                <p:cTn id="22" presetID="53" presetClass="entr" presetSubtype="16" fill="hold" nodeType="withEffect">
                                  <p:stCondLst>
                                    <p:cond delay="0"/>
                                  </p:stCondLst>
                                  <p:childTnLst>
                                    <p:set>
                                      <p:cBhvr>
                                        <p:cTn id="23" dur="1" fill="hold">
                                          <p:stCondLst>
                                            <p:cond delay="0"/>
                                          </p:stCondLst>
                                        </p:cTn>
                                        <p:tgtEl>
                                          <p:spTgt spid="1027"/>
                                        </p:tgtEl>
                                        <p:attrNameLst>
                                          <p:attrName>style.visibility</p:attrName>
                                        </p:attrNameLst>
                                      </p:cBhvr>
                                      <p:to>
                                        <p:strVal val="visible"/>
                                      </p:to>
                                    </p:set>
                                    <p:anim calcmode="lin" valueType="num">
                                      <p:cBhvr>
                                        <p:cTn id="24" dur="500" fill="hold"/>
                                        <p:tgtEl>
                                          <p:spTgt spid="1027"/>
                                        </p:tgtEl>
                                        <p:attrNameLst>
                                          <p:attrName>ppt_w</p:attrName>
                                        </p:attrNameLst>
                                      </p:cBhvr>
                                      <p:tavLst>
                                        <p:tav tm="0">
                                          <p:val>
                                            <p:fltVal val="0"/>
                                          </p:val>
                                        </p:tav>
                                        <p:tav tm="100000">
                                          <p:val>
                                            <p:strVal val="#ppt_w"/>
                                          </p:val>
                                        </p:tav>
                                      </p:tavLst>
                                    </p:anim>
                                    <p:anim calcmode="lin" valueType="num">
                                      <p:cBhvr>
                                        <p:cTn id="25" dur="500" fill="hold"/>
                                        <p:tgtEl>
                                          <p:spTgt spid="1027"/>
                                        </p:tgtEl>
                                        <p:attrNameLst>
                                          <p:attrName>ppt_h</p:attrName>
                                        </p:attrNameLst>
                                      </p:cBhvr>
                                      <p:tavLst>
                                        <p:tav tm="0">
                                          <p:val>
                                            <p:fltVal val="0"/>
                                          </p:val>
                                        </p:tav>
                                        <p:tav tm="100000">
                                          <p:val>
                                            <p:strVal val="#ppt_h"/>
                                          </p:val>
                                        </p:tav>
                                      </p:tavLst>
                                    </p:anim>
                                    <p:animEffect transition="in" filter="fade">
                                      <p:cBhvr>
                                        <p:cTn id="26" dur="500"/>
                                        <p:tgtEl>
                                          <p:spTgt spid="1027"/>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3" dur="500"/>
                                        <p:tgtEl>
                                          <p:spTgt spid="3">
                                            <p:txEl>
                                              <p:pRg st="2" end="2"/>
                                            </p:txEl>
                                          </p:spTgt>
                                        </p:tgtEl>
                                      </p:cBhvr>
                                    </p:animEffect>
                                  </p:childTnLst>
                                </p:cTn>
                              </p:par>
                              <p:par>
                                <p:cTn id="34" presetID="53" presetClass="entr" presetSubtype="16" fill="hold" nodeType="withEffect">
                                  <p:stCondLst>
                                    <p:cond delay="0"/>
                                  </p:stCondLst>
                                  <p:childTnLst>
                                    <p:set>
                                      <p:cBhvr>
                                        <p:cTn id="35" dur="1" fill="hold">
                                          <p:stCondLst>
                                            <p:cond delay="0"/>
                                          </p:stCondLst>
                                        </p:cTn>
                                        <p:tgtEl>
                                          <p:spTgt spid="1031"/>
                                        </p:tgtEl>
                                        <p:attrNameLst>
                                          <p:attrName>style.visibility</p:attrName>
                                        </p:attrNameLst>
                                      </p:cBhvr>
                                      <p:to>
                                        <p:strVal val="visible"/>
                                      </p:to>
                                    </p:set>
                                    <p:anim calcmode="lin" valueType="num">
                                      <p:cBhvr>
                                        <p:cTn id="36" dur="500" fill="hold"/>
                                        <p:tgtEl>
                                          <p:spTgt spid="1031"/>
                                        </p:tgtEl>
                                        <p:attrNameLst>
                                          <p:attrName>ppt_w</p:attrName>
                                        </p:attrNameLst>
                                      </p:cBhvr>
                                      <p:tavLst>
                                        <p:tav tm="0">
                                          <p:val>
                                            <p:fltVal val="0"/>
                                          </p:val>
                                        </p:tav>
                                        <p:tav tm="100000">
                                          <p:val>
                                            <p:strVal val="#ppt_w"/>
                                          </p:val>
                                        </p:tav>
                                      </p:tavLst>
                                    </p:anim>
                                    <p:anim calcmode="lin" valueType="num">
                                      <p:cBhvr>
                                        <p:cTn id="37" dur="500" fill="hold"/>
                                        <p:tgtEl>
                                          <p:spTgt spid="1031"/>
                                        </p:tgtEl>
                                        <p:attrNameLst>
                                          <p:attrName>ppt_h</p:attrName>
                                        </p:attrNameLst>
                                      </p:cBhvr>
                                      <p:tavLst>
                                        <p:tav tm="0">
                                          <p:val>
                                            <p:fltVal val="0"/>
                                          </p:val>
                                        </p:tav>
                                        <p:tav tm="100000">
                                          <p:val>
                                            <p:strVal val="#ppt_h"/>
                                          </p:val>
                                        </p:tav>
                                      </p:tavLst>
                                    </p:anim>
                                    <p:animEffect transition="in" filter="fade">
                                      <p:cBhvr>
                                        <p:cTn id="38" dur="500"/>
                                        <p:tgtEl>
                                          <p:spTgt spid="1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425" y="364902"/>
            <a:ext cx="10447644" cy="1589217"/>
          </a:xfrm>
        </p:spPr>
        <p:txBody>
          <a:bodyPr>
            <a:normAutofit fontScale="90000"/>
          </a:bodyPr>
          <a:lstStyle/>
          <a:p>
            <a:r>
              <a:rPr lang="en-US" dirty="0">
                <a:effectLst/>
                <a:latin typeface="Calibri" panose="020F0502020204030204" pitchFamily="34" charset="0"/>
                <a:cs typeface="Calibri" panose="020F0502020204030204" pitchFamily="34" charset="0"/>
              </a:rPr>
              <a:t>Multiple Measures</a:t>
            </a:r>
            <a:r>
              <a:rPr lang="en-US" dirty="0"/>
              <a:t/>
            </a:r>
            <a:br>
              <a:rPr lang="en-US" dirty="0"/>
            </a:br>
            <a:r>
              <a:rPr lang="en-US" dirty="0"/>
              <a:t/>
            </a:r>
            <a:br>
              <a:rPr lang="en-US" dirty="0"/>
            </a:br>
            <a:endParaRPr lang="en-US" dirty="0"/>
          </a:p>
        </p:txBody>
      </p:sp>
      <p:sp>
        <p:nvSpPr>
          <p:cNvPr id="3" name="TextBox 2">
            <a:extLst>
              <a:ext uri="{FF2B5EF4-FFF2-40B4-BE49-F238E27FC236}">
                <a16:creationId xmlns:a16="http://schemas.microsoft.com/office/drawing/2014/main" id="{D821C587-923E-BE9D-E7B4-117052C1877C}"/>
              </a:ext>
            </a:extLst>
          </p:cNvPr>
          <p:cNvSpPr txBox="1"/>
          <p:nvPr/>
        </p:nvSpPr>
        <p:spPr>
          <a:xfrm>
            <a:off x="352425" y="1247775"/>
            <a:ext cx="10763250" cy="5170646"/>
          </a:xfrm>
          <a:prstGeom prst="rect">
            <a:avLst/>
          </a:prstGeom>
          <a:noFill/>
        </p:spPr>
        <p:txBody>
          <a:bodyPr wrap="square" rtlCol="0">
            <a:spAutoFit/>
          </a:bodyPr>
          <a:lstStyle/>
          <a:p>
            <a:pPr marL="285750" indent="-285750">
              <a:buFont typeface="Wingdings" panose="05000000000000000000" pitchFamily="2" charset="2"/>
              <a:buChar char="§"/>
            </a:pPr>
            <a:r>
              <a:rPr lang="en-US" sz="2400" dirty="0"/>
              <a:t>Do not have a narrow focus on data inquiry or rely on one source</a:t>
            </a:r>
          </a:p>
          <a:p>
            <a:pPr marL="742950" lvl="1" indent="-285750">
              <a:buFont typeface="Wingdings" panose="05000000000000000000" pitchFamily="2" charset="2"/>
              <a:buChar char="§"/>
            </a:pPr>
            <a:r>
              <a:rPr lang="en-US" sz="2400" dirty="0"/>
              <a:t>Curriculum-based assessments</a:t>
            </a:r>
          </a:p>
          <a:p>
            <a:pPr marL="742950" lvl="1" indent="-285750">
              <a:buFont typeface="Wingdings" panose="05000000000000000000" pitchFamily="2" charset="2"/>
              <a:buChar char="§"/>
            </a:pPr>
            <a:r>
              <a:rPr lang="en-US" sz="2400" dirty="0"/>
              <a:t>Grades for first semester and possible trends in the second semester</a:t>
            </a:r>
          </a:p>
          <a:p>
            <a:pPr marL="742950" lvl="1" indent="-285750">
              <a:buFont typeface="Wingdings" panose="05000000000000000000" pitchFamily="2" charset="2"/>
              <a:buChar char="§"/>
            </a:pPr>
            <a:r>
              <a:rPr lang="en-US" sz="2400" dirty="0"/>
              <a:t>Local data</a:t>
            </a:r>
          </a:p>
          <a:p>
            <a:pPr marL="742950" lvl="1" indent="-285750">
              <a:buFont typeface="Wingdings" panose="05000000000000000000" pitchFamily="2" charset="2"/>
              <a:buChar char="§"/>
            </a:pPr>
            <a:r>
              <a:rPr lang="en-US" sz="2400" dirty="0"/>
              <a:t>Student work</a:t>
            </a:r>
          </a:p>
          <a:p>
            <a:pPr marL="742950" lvl="1" indent="-285750">
              <a:buFont typeface="Wingdings" panose="05000000000000000000" pitchFamily="2" charset="2"/>
              <a:buChar char="§"/>
            </a:pPr>
            <a:r>
              <a:rPr lang="en-US" sz="2400" dirty="0"/>
              <a:t>Surveys (student, staff, parents)</a:t>
            </a:r>
          </a:p>
          <a:p>
            <a:pPr marL="285750" indent="-285750">
              <a:buFont typeface="Wingdings" panose="05000000000000000000" pitchFamily="2" charset="2"/>
              <a:buChar char="§"/>
            </a:pPr>
            <a:r>
              <a:rPr lang="en-US" sz="2400" dirty="0"/>
              <a:t>Think about the strategies in your plan.  Were they implemented and what were the results?</a:t>
            </a:r>
          </a:p>
          <a:p>
            <a:pPr marL="742950" lvl="1" indent="-285750">
              <a:buFont typeface="Wingdings" panose="05000000000000000000" pitchFamily="2" charset="2"/>
              <a:buChar char="§"/>
            </a:pPr>
            <a:r>
              <a:rPr lang="en-US" sz="2400" dirty="0"/>
              <a:t>If PD was completed, what happened after the PD?</a:t>
            </a:r>
          </a:p>
          <a:p>
            <a:pPr marL="742950" lvl="1" indent="-285750">
              <a:buFont typeface="Wingdings" panose="05000000000000000000" pitchFamily="2" charset="2"/>
              <a:buChar char="§"/>
            </a:pPr>
            <a:r>
              <a:rPr lang="en-US" sz="2400" dirty="0"/>
              <a:t>If the purpose was to provide students with technology, did the purchase of technology help the gap in student achievement anytime during the year?</a:t>
            </a:r>
          </a:p>
          <a:p>
            <a:pPr marL="285750" indent="-285750">
              <a:buFont typeface="Wingdings" panose="05000000000000000000" pitchFamily="2" charset="2"/>
              <a:buChar char="§"/>
            </a:pPr>
            <a:endParaRPr lang="en-US" dirty="0"/>
          </a:p>
        </p:txBody>
      </p:sp>
    </p:spTree>
    <p:extLst>
      <p:ext uri="{BB962C8B-B14F-4D97-AF65-F5344CB8AC3E}">
        <p14:creationId xmlns:p14="http://schemas.microsoft.com/office/powerpoint/2010/main" val="3645766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Things to Consider …</a:t>
            </a:r>
          </a:p>
        </p:txBody>
      </p:sp>
      <p:sp>
        <p:nvSpPr>
          <p:cNvPr id="3" name="Content Placeholder 2"/>
          <p:cNvSpPr>
            <a:spLocks noGrp="1"/>
          </p:cNvSpPr>
          <p:nvPr>
            <p:ph idx="1"/>
          </p:nvPr>
        </p:nvSpPr>
        <p:spPr>
          <a:xfrm>
            <a:off x="304801" y="1727201"/>
            <a:ext cx="10742612" cy="4064001"/>
          </a:xfrm>
        </p:spPr>
        <p:txBody>
          <a:bodyPr>
            <a:normAutofit/>
          </a:bodyPr>
          <a:lstStyle/>
          <a:p>
            <a:r>
              <a:rPr lang="en-US" sz="2400" dirty="0"/>
              <a:t>What were the school’s strategies?</a:t>
            </a:r>
          </a:p>
          <a:p>
            <a:r>
              <a:rPr lang="en-US" sz="2400" dirty="0"/>
              <a:t>What were the school’s expenditures?</a:t>
            </a:r>
          </a:p>
          <a:p>
            <a:r>
              <a:rPr lang="en-US" sz="2400" dirty="0"/>
              <a:t>Did you monitor the strategies throughout the year like you indicated in the plan?</a:t>
            </a:r>
          </a:p>
          <a:p>
            <a:r>
              <a:rPr lang="en-US" sz="2400" dirty="0"/>
              <a:t>What were the results of the strategies, actions, and expenditures? </a:t>
            </a:r>
          </a:p>
        </p:txBody>
      </p:sp>
    </p:spTree>
    <p:extLst>
      <p:ext uri="{BB962C8B-B14F-4D97-AF65-F5344CB8AC3E}">
        <p14:creationId xmlns:p14="http://schemas.microsoft.com/office/powerpoint/2010/main" val="118014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3168" y="192506"/>
            <a:ext cx="10363200" cy="1034716"/>
          </a:xfrm>
        </p:spPr>
        <p:txBody>
          <a:bodyPr/>
          <a:lstStyle/>
          <a:p>
            <a:r>
              <a:rPr lang="en-US" dirty="0"/>
              <a:t>SPSA</a:t>
            </a:r>
          </a:p>
        </p:txBody>
      </p:sp>
      <p:sp>
        <p:nvSpPr>
          <p:cNvPr id="3" name="Text Placeholder 2"/>
          <p:cNvSpPr>
            <a:spLocks noGrp="1"/>
          </p:cNvSpPr>
          <p:nvPr>
            <p:ph type="body" idx="1"/>
          </p:nvPr>
        </p:nvSpPr>
        <p:spPr>
          <a:xfrm>
            <a:off x="5193792" y="2816352"/>
            <a:ext cx="6313328" cy="612648"/>
          </a:xfrm>
        </p:spPr>
        <p:txBody>
          <a:bodyPr>
            <a:noAutofit/>
          </a:bodyPr>
          <a:lstStyle/>
          <a:p>
            <a:r>
              <a:rPr lang="en-US" sz="4000" dirty="0"/>
              <a:t>SPSA Evaluation Job Aid</a:t>
            </a:r>
          </a:p>
        </p:txBody>
      </p:sp>
    </p:spTree>
    <p:extLst>
      <p:ext uri="{BB962C8B-B14F-4D97-AF65-F5344CB8AC3E}">
        <p14:creationId xmlns:p14="http://schemas.microsoft.com/office/powerpoint/2010/main" val="1012163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FA40C7F-9212-41A1-8A1F-D6B9B5CB6653}"/>
              </a:ext>
            </a:extLst>
          </p:cNvPr>
          <p:cNvSpPr/>
          <p:nvPr/>
        </p:nvSpPr>
        <p:spPr>
          <a:xfrm>
            <a:off x="158558" y="4840386"/>
            <a:ext cx="11137692" cy="461665"/>
          </a:xfrm>
          <a:prstGeom prst="rect">
            <a:avLst/>
          </a:prstGeom>
        </p:spPr>
        <p:txBody>
          <a:bodyPr wrap="square">
            <a:spAutoFit/>
          </a:bodyPr>
          <a:lstStyle/>
          <a:p>
            <a:r>
              <a:rPr lang="en-US" sz="2400" dirty="0"/>
              <a:t>Click the SPSA Evaluation in the left navigation menu, as shown.</a:t>
            </a:r>
          </a:p>
        </p:txBody>
      </p:sp>
      <p:sp>
        <p:nvSpPr>
          <p:cNvPr id="6" name="Arrow: Left 5">
            <a:extLst>
              <a:ext uri="{FF2B5EF4-FFF2-40B4-BE49-F238E27FC236}">
                <a16:creationId xmlns:a16="http://schemas.microsoft.com/office/drawing/2014/main" id="{CDC47200-B2FA-43C1-AE5E-675939FC1540}"/>
              </a:ext>
            </a:extLst>
          </p:cNvPr>
          <p:cNvSpPr/>
          <p:nvPr/>
        </p:nvSpPr>
        <p:spPr>
          <a:xfrm>
            <a:off x="2214810" y="2913888"/>
            <a:ext cx="783044" cy="219456"/>
          </a:xfrm>
          <a:prstGeom prst="lef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Graphical user interface, text, application, chat or text message&#10;&#10;Description automatically generated">
            <a:extLst>
              <a:ext uri="{FF2B5EF4-FFF2-40B4-BE49-F238E27FC236}">
                <a16:creationId xmlns:a16="http://schemas.microsoft.com/office/drawing/2014/main" id="{6FAEF3B4-BD84-45B3-AD5C-451228B8C0B4}"/>
              </a:ext>
            </a:extLst>
          </p:cNvPr>
          <p:cNvPicPr>
            <a:picLocks noChangeAspect="1"/>
          </p:cNvPicPr>
          <p:nvPr/>
        </p:nvPicPr>
        <p:blipFill>
          <a:blip r:embed="rId3"/>
          <a:stretch>
            <a:fillRect/>
          </a:stretch>
        </p:blipFill>
        <p:spPr>
          <a:xfrm>
            <a:off x="719418" y="853227"/>
            <a:ext cx="1448002" cy="3048425"/>
          </a:xfrm>
          <a:prstGeom prst="rect">
            <a:avLst/>
          </a:prstGeom>
        </p:spPr>
      </p:pic>
    </p:spTree>
    <p:extLst>
      <p:ext uri="{BB962C8B-B14F-4D97-AF65-F5344CB8AC3E}">
        <p14:creationId xmlns:p14="http://schemas.microsoft.com/office/powerpoint/2010/main" val="23681051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6343</TotalTime>
  <Words>1051</Words>
  <Application>Microsoft Office PowerPoint</Application>
  <PresentationFormat>Widescreen</PresentationFormat>
  <Paragraphs>95</Paragraphs>
  <Slides>23</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Calibri</vt:lpstr>
      <vt:lpstr>Lucida Sans Unicode</vt:lpstr>
      <vt:lpstr>Verdana</vt:lpstr>
      <vt:lpstr>Wingdings</vt:lpstr>
      <vt:lpstr>Wingdings 2</vt:lpstr>
      <vt:lpstr>Wingdings 3</vt:lpstr>
      <vt:lpstr>Concourse</vt:lpstr>
      <vt:lpstr>SPSA Evaluation</vt:lpstr>
      <vt:lpstr>PowerPoint Presentation</vt:lpstr>
      <vt:lpstr>Annual Review</vt:lpstr>
      <vt:lpstr>Evidence of Evaluation </vt:lpstr>
      <vt:lpstr>Beginning Steps   </vt:lpstr>
      <vt:lpstr>Multiple Measures  </vt:lpstr>
      <vt:lpstr>Things to Consider …</vt:lpstr>
      <vt:lpstr>SPSA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Single plan Student Achievement On-line Application</dc:title>
  <dc:creator>Clarisse Raju</dc:creator>
  <cp:lastModifiedBy>Sanchez, Joel</cp:lastModifiedBy>
  <cp:revision>1015</cp:revision>
  <cp:lastPrinted>2016-10-27T23:26:50Z</cp:lastPrinted>
  <dcterms:created xsi:type="dcterms:W3CDTF">2016-08-16T19:49:42Z</dcterms:created>
  <dcterms:modified xsi:type="dcterms:W3CDTF">2022-09-01T18:27:11Z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0819fa7-4367-4500-ba88-dd630d977609_Enabled">
    <vt:lpwstr>true</vt:lpwstr>
  </property>
  <property fmtid="{D5CDD505-2E9C-101B-9397-08002B2CF9AE}" pid="3" name="MSIP_Label_a0819fa7-4367-4500-ba88-dd630d977609_SetDate">
    <vt:lpwstr>2022-08-05T20:19:30Z</vt:lpwstr>
  </property>
  <property fmtid="{D5CDD505-2E9C-101B-9397-08002B2CF9AE}" pid="4" name="MSIP_Label_a0819fa7-4367-4500-ba88-dd630d977609_Method">
    <vt:lpwstr>Standard</vt:lpwstr>
  </property>
  <property fmtid="{D5CDD505-2E9C-101B-9397-08002B2CF9AE}" pid="5" name="MSIP_Label_a0819fa7-4367-4500-ba88-dd630d977609_Name">
    <vt:lpwstr>a0819fa7-4367-4500-ba88-dd630d977609</vt:lpwstr>
  </property>
  <property fmtid="{D5CDD505-2E9C-101B-9397-08002B2CF9AE}" pid="6" name="MSIP_Label_a0819fa7-4367-4500-ba88-dd630d977609_SiteId">
    <vt:lpwstr>63ce7d59-2f3e-42cd-a8cc-be764cff5eb6</vt:lpwstr>
  </property>
  <property fmtid="{D5CDD505-2E9C-101B-9397-08002B2CF9AE}" pid="7" name="MSIP_Label_a0819fa7-4367-4500-ba88-dd630d977609_ActionId">
    <vt:lpwstr>b1cd8d70-44bb-405d-a625-ae78c35d473e</vt:lpwstr>
  </property>
  <property fmtid="{D5CDD505-2E9C-101B-9397-08002B2CF9AE}" pid="8" name="MSIP_Label_a0819fa7-4367-4500-ba88-dd630d977609_ContentBits">
    <vt:lpwstr>0</vt:lpwstr>
  </property>
</Properties>
</file>